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sf" ContentType="video/x-ms-as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384" r:id="rId2"/>
    <p:sldId id="277" r:id="rId3"/>
    <p:sldId id="425" r:id="rId4"/>
    <p:sldId id="443" r:id="rId5"/>
    <p:sldId id="444" r:id="rId6"/>
    <p:sldId id="445" r:id="rId7"/>
    <p:sldId id="446" r:id="rId8"/>
    <p:sldId id="447" r:id="rId9"/>
    <p:sldId id="448" r:id="rId10"/>
    <p:sldId id="344" r:id="rId11"/>
    <p:sldId id="345" r:id="rId12"/>
    <p:sldId id="346" r:id="rId13"/>
    <p:sldId id="371" r:id="rId14"/>
    <p:sldId id="373" r:id="rId15"/>
    <p:sldId id="374" r:id="rId16"/>
    <p:sldId id="372" r:id="rId17"/>
    <p:sldId id="257" r:id="rId18"/>
    <p:sldId id="262" r:id="rId19"/>
    <p:sldId id="358" r:id="rId20"/>
    <p:sldId id="359" r:id="rId21"/>
    <p:sldId id="360" r:id="rId22"/>
    <p:sldId id="259" r:id="rId23"/>
    <p:sldId id="270" r:id="rId24"/>
    <p:sldId id="413" r:id="rId25"/>
    <p:sldId id="271" r:id="rId26"/>
    <p:sldId id="272" r:id="rId27"/>
    <p:sldId id="273" r:id="rId28"/>
    <p:sldId id="375" r:id="rId29"/>
    <p:sldId id="417" r:id="rId30"/>
    <p:sldId id="418" r:id="rId31"/>
    <p:sldId id="378" r:id="rId32"/>
    <p:sldId id="414" r:id="rId33"/>
    <p:sldId id="380" r:id="rId34"/>
    <p:sldId id="267" r:id="rId35"/>
    <p:sldId id="381" r:id="rId36"/>
    <p:sldId id="382" r:id="rId37"/>
    <p:sldId id="383" r:id="rId38"/>
    <p:sldId id="370" r:id="rId39"/>
    <p:sldId id="313" r:id="rId40"/>
    <p:sldId id="314" r:id="rId41"/>
    <p:sldId id="315" r:id="rId42"/>
    <p:sldId id="316" r:id="rId43"/>
    <p:sldId id="317" r:id="rId44"/>
    <p:sldId id="318" r:id="rId45"/>
    <p:sldId id="319" r:id="rId46"/>
    <p:sldId id="320" r:id="rId47"/>
    <p:sldId id="369" r:id="rId48"/>
    <p:sldId id="321" r:id="rId49"/>
    <p:sldId id="322" r:id="rId50"/>
    <p:sldId id="323" r:id="rId51"/>
    <p:sldId id="324" r:id="rId52"/>
    <p:sldId id="325" r:id="rId53"/>
    <p:sldId id="326" r:id="rId54"/>
    <p:sldId id="327" r:id="rId55"/>
    <p:sldId id="328" r:id="rId56"/>
    <p:sldId id="329" r:id="rId57"/>
    <p:sldId id="330" r:id="rId58"/>
    <p:sldId id="331" r:id="rId59"/>
    <p:sldId id="368" r:id="rId60"/>
    <p:sldId id="437" r:id="rId61"/>
    <p:sldId id="438" r:id="rId62"/>
    <p:sldId id="439" r:id="rId63"/>
    <p:sldId id="440" r:id="rId64"/>
    <p:sldId id="441" r:id="rId65"/>
    <p:sldId id="442" r:id="rId66"/>
    <p:sldId id="449" r:id="rId67"/>
    <p:sldId id="450" r:id="rId68"/>
    <p:sldId id="451" r:id="rId69"/>
    <p:sldId id="452" r:id="rId70"/>
    <p:sldId id="453" r:id="rId71"/>
    <p:sldId id="454" r:id="rId72"/>
    <p:sldId id="303" r:id="rId73"/>
    <p:sldId id="304" r:id="rId74"/>
    <p:sldId id="305" r:id="rId75"/>
    <p:sldId id="306" r:id="rId76"/>
    <p:sldId id="307" r:id="rId77"/>
    <p:sldId id="308" r:id="rId78"/>
    <p:sldId id="309" r:id="rId79"/>
    <p:sldId id="310" r:id="rId80"/>
    <p:sldId id="311" r:id="rId81"/>
    <p:sldId id="362" r:id="rId82"/>
    <p:sldId id="356" r:id="rId83"/>
    <p:sldId id="363" r:id="rId84"/>
    <p:sldId id="426" r:id="rId85"/>
    <p:sldId id="427" r:id="rId86"/>
    <p:sldId id="428" r:id="rId87"/>
    <p:sldId id="429" r:id="rId88"/>
    <p:sldId id="430" r:id="rId89"/>
    <p:sldId id="431" r:id="rId90"/>
    <p:sldId id="432" r:id="rId91"/>
    <p:sldId id="433" r:id="rId92"/>
    <p:sldId id="434" r:id="rId93"/>
    <p:sldId id="435" r:id="rId94"/>
    <p:sldId id="436" r:id="rId95"/>
    <p:sldId id="285" r:id="rId96"/>
    <p:sldId id="365" r:id="rId97"/>
    <p:sldId id="355" r:id="rId98"/>
    <p:sldId id="286" r:id="rId99"/>
    <p:sldId id="287" r:id="rId100"/>
    <p:sldId id="366" r:id="rId101"/>
    <p:sldId id="288" r:id="rId102"/>
    <p:sldId id="289" r:id="rId103"/>
    <p:sldId id="290" r:id="rId104"/>
    <p:sldId id="291" r:id="rId105"/>
    <p:sldId id="367" r:id="rId106"/>
    <p:sldId id="357" r:id="rId10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ohimovich, Merita"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86509" autoAdjust="0"/>
  </p:normalViewPr>
  <p:slideViewPr>
    <p:cSldViewPr>
      <p:cViewPr varScale="1">
        <p:scale>
          <a:sx n="87" d="100"/>
          <a:sy n="87" d="100"/>
        </p:scale>
        <p:origin x="-996" y="-78"/>
      </p:cViewPr>
      <p:guideLst>
        <p:guide orient="horz" pos="2160"/>
        <p:guide pos="2880"/>
      </p:guideLst>
    </p:cSldViewPr>
  </p:slideViewPr>
  <p:notesTextViewPr>
    <p:cViewPr>
      <p:scale>
        <a:sx n="1" d="1"/>
        <a:sy n="1" d="1"/>
      </p:scale>
      <p:origin x="0" y="0"/>
    </p:cViewPr>
  </p:notesTextViewPr>
  <p:sorterViewPr>
    <p:cViewPr>
      <p:scale>
        <a:sx n="100" d="100"/>
        <a:sy n="100" d="100"/>
      </p:scale>
      <p:origin x="0" y="11982"/>
    </p:cViewPr>
  </p:sorterViewPr>
  <p:notesViewPr>
    <p:cSldViewPr>
      <p:cViewPr varScale="1">
        <p:scale>
          <a:sx n="53" d="100"/>
          <a:sy n="53" d="100"/>
        </p:scale>
        <p:origin x="-256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51526-FFC3-4E54-99EF-1C1F3CE5D66C}"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B70255A2-CBED-4A37-BDFF-F693AF587243}">
      <dgm:prSet phldrT="[Text]"/>
      <dgm:spPr>
        <a:xfrm>
          <a:off x="4306" y="1784494"/>
          <a:ext cx="1027623" cy="513811"/>
        </a:xfrm>
      </dgm:spPr>
      <dgm:t>
        <a:bodyPr/>
        <a:lstStyle/>
        <a:p>
          <a:r>
            <a:rPr lang="en-US" smtClean="0">
              <a:latin typeface="Arial"/>
              <a:ea typeface="+mn-ea"/>
              <a:cs typeface="+mn-cs"/>
            </a:rPr>
            <a:t>Watershed</a:t>
          </a:r>
          <a:endParaRPr lang="en-US" dirty="0">
            <a:latin typeface="Arial"/>
            <a:ea typeface="+mn-ea"/>
            <a:cs typeface="+mn-cs"/>
          </a:endParaRPr>
        </a:p>
      </dgm:t>
    </dgm:pt>
    <dgm:pt modelId="{5889161E-A307-43E9-99AF-3C25C7EF4724}" type="parTrans" cxnId="{DF0EF90E-ABA1-4B17-A214-EADC784F1773}">
      <dgm:prSet/>
      <dgm:spPr/>
      <dgm:t>
        <a:bodyPr/>
        <a:lstStyle/>
        <a:p>
          <a:endParaRPr lang="en-US"/>
        </a:p>
      </dgm:t>
    </dgm:pt>
    <dgm:pt modelId="{91045871-2794-452D-BB35-C5C47B4203DC}" type="sibTrans" cxnId="{DF0EF90E-ABA1-4B17-A214-EADC784F1773}">
      <dgm:prSet/>
      <dgm:spPr/>
      <dgm:t>
        <a:bodyPr/>
        <a:lstStyle/>
        <a:p>
          <a:endParaRPr lang="en-US"/>
        </a:p>
      </dgm:t>
    </dgm:pt>
    <dgm:pt modelId="{03C85DE4-A0BB-4959-9879-B905DD50E074}">
      <dgm:prSet phldrT="[Text]"/>
      <dgm:spPr>
        <a:xfrm>
          <a:off x="2881651" y="3483284"/>
          <a:ext cx="1027623" cy="513811"/>
        </a:xfrm>
      </dgm:spPr>
      <dgm:t>
        <a:bodyPr/>
        <a:lstStyle/>
        <a:p>
          <a:r>
            <a:rPr lang="en-US" smtClean="0">
              <a:latin typeface="Arial"/>
              <a:ea typeface="+mn-ea"/>
              <a:cs typeface="+mn-cs"/>
            </a:rPr>
            <a:t>Arterial</a:t>
          </a:r>
          <a:endParaRPr lang="en-US" dirty="0">
            <a:latin typeface="Arial"/>
            <a:ea typeface="+mn-ea"/>
            <a:cs typeface="+mn-cs"/>
          </a:endParaRPr>
        </a:p>
      </dgm:t>
    </dgm:pt>
    <dgm:pt modelId="{3D7ADA39-CF83-40B1-8892-A7287BA75E5E}" type="parTrans" cxnId="{D40E464F-9CEF-4EEE-AD67-9D8F3ADF7238}">
      <dgm:prSet/>
      <dgm:spPr>
        <a:xfrm rot="3310531">
          <a:off x="2316229" y="3434531"/>
          <a:ext cx="719795" cy="20434"/>
        </a:xfrm>
      </dgm:spPr>
      <dgm:t>
        <a:bodyPr/>
        <a:lstStyle/>
        <a:p>
          <a:endParaRPr lang="en-US" dirty="0">
            <a:solidFill>
              <a:srgbClr val="000000">
                <a:hueOff val="0"/>
                <a:satOff val="0"/>
                <a:lumOff val="0"/>
                <a:alphaOff val="0"/>
              </a:srgbClr>
            </a:solidFill>
            <a:latin typeface="Arial"/>
            <a:ea typeface="+mn-ea"/>
            <a:cs typeface="+mn-cs"/>
          </a:endParaRPr>
        </a:p>
      </dgm:t>
    </dgm:pt>
    <dgm:pt modelId="{048DDB97-0E43-4044-808D-7C5E645C8198}" type="sibTrans" cxnId="{D40E464F-9CEF-4EEE-AD67-9D8F3ADF7238}">
      <dgm:prSet/>
      <dgm:spPr/>
      <dgm:t>
        <a:bodyPr/>
        <a:lstStyle/>
        <a:p>
          <a:endParaRPr lang="en-US"/>
        </a:p>
      </dgm:t>
    </dgm:pt>
    <dgm:pt modelId="{EC30994B-A64F-496D-A279-58E4AB2679E7}">
      <dgm:prSet phldrT="[Text]"/>
      <dgm:spPr>
        <a:xfrm>
          <a:off x="4320324" y="3483284"/>
          <a:ext cx="1027623" cy="513811"/>
        </a:xfrm>
      </dgm:spPr>
      <dgm:t>
        <a:bodyPr/>
        <a:lstStyle/>
        <a:p>
          <a:r>
            <a:rPr lang="en-US" smtClean="0">
              <a:latin typeface="Arial"/>
              <a:ea typeface="+mn-ea"/>
              <a:cs typeface="+mn-cs"/>
            </a:rPr>
            <a:t>Is treatment required?</a:t>
          </a:r>
          <a:endParaRPr lang="en-US" dirty="0">
            <a:latin typeface="Arial"/>
            <a:ea typeface="+mn-ea"/>
            <a:cs typeface="+mn-cs"/>
          </a:endParaRPr>
        </a:p>
      </dgm:t>
    </dgm:pt>
    <dgm:pt modelId="{6C9DB70E-4475-4C17-BEF3-F9BAB557E99B}" type="parTrans" cxnId="{B3C88CC9-2452-4B67-A7E0-0661959CE72D}">
      <dgm:prSet/>
      <dgm:spPr>
        <a:xfrm>
          <a:off x="3909275" y="3729972"/>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F98872A7-40BE-45E3-BD35-831C65D9EDFA}" type="sibTrans" cxnId="{B3C88CC9-2452-4B67-A7E0-0661959CE72D}">
      <dgm:prSet/>
      <dgm:spPr/>
      <dgm:t>
        <a:bodyPr/>
        <a:lstStyle/>
        <a:p>
          <a:endParaRPr lang="en-US"/>
        </a:p>
      </dgm:t>
    </dgm:pt>
    <dgm:pt modelId="{126ECEF5-A223-4240-80C8-274C720F67FF}">
      <dgm:prSet phldrT="[Text]"/>
      <dgm:spPr>
        <a:xfrm>
          <a:off x="5758997" y="3187842"/>
          <a:ext cx="1027623" cy="513811"/>
        </a:xfrm>
      </dgm:spPr>
      <dgm:t>
        <a:bodyPr/>
        <a:lstStyle/>
        <a:p>
          <a:r>
            <a:rPr lang="en-US" smtClean="0">
              <a:latin typeface="Arial"/>
              <a:ea typeface="+mn-ea"/>
              <a:cs typeface="+mn-cs"/>
            </a:rPr>
            <a:t>Yes</a:t>
          </a:r>
          <a:endParaRPr lang="en-US" dirty="0">
            <a:latin typeface="Arial"/>
            <a:ea typeface="+mn-ea"/>
            <a:cs typeface="+mn-cs"/>
          </a:endParaRPr>
        </a:p>
      </dgm:t>
    </dgm:pt>
    <dgm:pt modelId="{A2A4E466-24C6-4A44-96FB-543292AACB81}" type="parTrans" cxnId="{80F7A0A6-EE3C-4685-81E4-CD1F799B541C}">
      <dgm:prSet/>
      <dgm:spPr>
        <a:xfrm rot="19457599">
          <a:off x="5300368" y="3582252"/>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1C56F9DB-9048-404C-BFA2-D29E80666B4C}" type="sibTrans" cxnId="{80F7A0A6-EE3C-4685-81E4-CD1F799B541C}">
      <dgm:prSet/>
      <dgm:spPr/>
      <dgm:t>
        <a:bodyPr/>
        <a:lstStyle/>
        <a:p>
          <a:endParaRPr lang="en-US"/>
        </a:p>
      </dgm:t>
    </dgm:pt>
    <dgm:pt modelId="{CC59DABD-D75E-42D0-8BAA-D3F09EBB1882}">
      <dgm:prSet phldrT="[Text]"/>
      <dgm:spPr>
        <a:xfrm>
          <a:off x="5758997" y="3778726"/>
          <a:ext cx="1027623" cy="513811"/>
        </a:xfrm>
      </dgm:spPr>
      <dgm:t>
        <a:bodyPr/>
        <a:lstStyle/>
        <a:p>
          <a:r>
            <a:rPr lang="en-US" smtClean="0">
              <a:latin typeface="Arial"/>
              <a:ea typeface="+mn-ea"/>
              <a:cs typeface="+mn-cs"/>
            </a:rPr>
            <a:t>No</a:t>
          </a:r>
          <a:endParaRPr lang="en-US" dirty="0">
            <a:latin typeface="Arial"/>
            <a:ea typeface="+mn-ea"/>
            <a:cs typeface="+mn-cs"/>
          </a:endParaRPr>
        </a:p>
      </dgm:t>
    </dgm:pt>
    <dgm:pt modelId="{213222A6-D96C-454B-8F54-D7D567C1C415}" type="parTrans" cxnId="{02D3E124-9516-4C22-85F1-ECA519371B5F}">
      <dgm:prSet/>
      <dgm:spPr>
        <a:xfrm rot="2142401">
          <a:off x="5300368" y="3877693"/>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CC37832F-0CB8-484D-8D93-859480C2E991}" type="sibTrans" cxnId="{02D3E124-9516-4C22-85F1-ECA519371B5F}">
      <dgm:prSet/>
      <dgm:spPr/>
      <dgm:t>
        <a:bodyPr/>
        <a:lstStyle/>
        <a:p>
          <a:endParaRPr lang="en-US"/>
        </a:p>
      </dgm:t>
    </dgm:pt>
    <dgm:pt modelId="{96A79212-BAA3-462E-ADE4-3D6C5BE67F3A}">
      <dgm:prSet phldrT="[Text]"/>
      <dgm:spPr>
        <a:xfrm>
          <a:off x="7197670" y="3778726"/>
          <a:ext cx="1027623" cy="513811"/>
        </a:xfrm>
      </dgm:spPr>
      <dgm:t>
        <a:bodyPr/>
        <a:lstStyle/>
        <a:p>
          <a:r>
            <a:rPr lang="en-US" smtClean="0">
              <a:latin typeface="Arial"/>
              <a:ea typeface="+mn-ea"/>
              <a:cs typeface="+mn-cs"/>
            </a:rPr>
            <a:t>Collect &amp; Convey</a:t>
          </a:r>
          <a:endParaRPr lang="en-US" dirty="0">
            <a:latin typeface="Arial"/>
            <a:ea typeface="+mn-ea"/>
            <a:cs typeface="+mn-cs"/>
          </a:endParaRPr>
        </a:p>
      </dgm:t>
    </dgm:pt>
    <dgm:pt modelId="{A9CAF028-A6C8-469A-A593-4773641350B8}" type="parTrans" cxnId="{CDC1D6E4-A5A5-4F5A-B00F-F8A966BF071F}">
      <dgm:prSet/>
      <dgm:spPr>
        <a:xfrm>
          <a:off x="6786620" y="4025414"/>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9A52A101-1438-48B6-AADC-199A15916E80}" type="sibTrans" cxnId="{CDC1D6E4-A5A5-4F5A-B00F-F8A966BF071F}">
      <dgm:prSet/>
      <dgm:spPr/>
      <dgm:t>
        <a:bodyPr/>
        <a:lstStyle/>
        <a:p>
          <a:endParaRPr lang="en-US"/>
        </a:p>
      </dgm:t>
    </dgm:pt>
    <dgm:pt modelId="{756AE16D-7044-4538-96D0-C53CACD737BB}">
      <dgm:prSet phldrT="[Text]"/>
      <dgm:spPr>
        <a:xfrm>
          <a:off x="7197670" y="3187842"/>
          <a:ext cx="1027623" cy="513811"/>
        </a:xfrm>
      </dgm:spPr>
      <dgm:t>
        <a:bodyPr/>
        <a:lstStyle/>
        <a:p>
          <a:r>
            <a:rPr lang="en-US" dirty="0" smtClean="0">
              <a:latin typeface="Arial"/>
              <a:ea typeface="+mn-ea"/>
              <a:cs typeface="+mn-cs"/>
            </a:rPr>
            <a:t>Bioretention*</a:t>
          </a:r>
          <a:endParaRPr lang="en-US" dirty="0">
            <a:latin typeface="Arial"/>
            <a:ea typeface="+mn-ea"/>
            <a:cs typeface="+mn-cs"/>
          </a:endParaRPr>
        </a:p>
      </dgm:t>
    </dgm:pt>
    <dgm:pt modelId="{ABDCE0F9-4B76-49B2-9C5A-60CBCF796915}" type="parTrans" cxnId="{E000FD3E-6EEB-4F96-8811-A1BC45583B2B}">
      <dgm:prSet/>
      <dgm:spPr>
        <a:xfrm>
          <a:off x="6786620" y="3434531"/>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F3A6B2D8-D9F8-496D-932F-9650F92EBC22}" type="sibTrans" cxnId="{E000FD3E-6EEB-4F96-8811-A1BC45583B2B}">
      <dgm:prSet/>
      <dgm:spPr/>
      <dgm:t>
        <a:bodyPr/>
        <a:lstStyle/>
        <a:p>
          <a:endParaRPr lang="en-US"/>
        </a:p>
      </dgm:t>
    </dgm:pt>
    <dgm:pt modelId="{0CF6BC71-005C-40BB-9E14-E0A7FCCFC89A}">
      <dgm:prSet phldrT="[Text]"/>
      <dgm:spPr>
        <a:xfrm>
          <a:off x="2881651" y="2301517"/>
          <a:ext cx="1027623" cy="513811"/>
        </a:xfrm>
      </dgm:spPr>
      <dgm:t>
        <a:bodyPr/>
        <a:lstStyle/>
        <a:p>
          <a:r>
            <a:rPr lang="en-US" smtClean="0">
              <a:latin typeface="Arial"/>
              <a:ea typeface="+mn-ea"/>
              <a:cs typeface="+mn-cs"/>
            </a:rPr>
            <a:t>Residential</a:t>
          </a:r>
          <a:endParaRPr lang="en-US" dirty="0">
            <a:latin typeface="Arial"/>
            <a:ea typeface="+mn-ea"/>
            <a:cs typeface="+mn-cs"/>
          </a:endParaRPr>
        </a:p>
      </dgm:t>
    </dgm:pt>
    <dgm:pt modelId="{D0B2B05A-9162-4D2A-9509-7EC4D239B921}" type="parTrans" cxnId="{A01609C2-B3AD-449F-9250-BE3F475D80C0}">
      <dgm:prSet/>
      <dgm:spPr>
        <a:xfrm rot="18289469">
          <a:off x="2316229" y="2843647"/>
          <a:ext cx="719795" cy="20434"/>
        </a:xfrm>
      </dgm:spPr>
      <dgm:t>
        <a:bodyPr/>
        <a:lstStyle/>
        <a:p>
          <a:endParaRPr lang="en-US" dirty="0">
            <a:solidFill>
              <a:srgbClr val="000000">
                <a:hueOff val="0"/>
                <a:satOff val="0"/>
                <a:lumOff val="0"/>
                <a:alphaOff val="0"/>
              </a:srgbClr>
            </a:solidFill>
            <a:latin typeface="Arial"/>
            <a:ea typeface="+mn-ea"/>
            <a:cs typeface="+mn-cs"/>
          </a:endParaRPr>
        </a:p>
      </dgm:t>
    </dgm:pt>
    <dgm:pt modelId="{52858A75-F9D9-4516-B2BF-98F2BE67551A}" type="sibTrans" cxnId="{A01609C2-B3AD-449F-9250-BE3F475D80C0}">
      <dgm:prSet/>
      <dgm:spPr/>
      <dgm:t>
        <a:bodyPr/>
        <a:lstStyle/>
        <a:p>
          <a:endParaRPr lang="en-US"/>
        </a:p>
      </dgm:t>
    </dgm:pt>
    <dgm:pt modelId="{57DB1305-9DDA-4B86-876A-F3AA6350B9B4}">
      <dgm:prSet phldrT="[Text]"/>
      <dgm:spPr>
        <a:xfrm>
          <a:off x="4320324" y="2301517"/>
          <a:ext cx="1027623" cy="513811"/>
        </a:xfrm>
      </dgm:spPr>
      <dgm:t>
        <a:bodyPr/>
        <a:lstStyle/>
        <a:p>
          <a:r>
            <a:rPr lang="en-US" smtClean="0">
              <a:latin typeface="Arial"/>
              <a:ea typeface="+mn-ea"/>
              <a:cs typeface="+mn-cs"/>
            </a:rPr>
            <a:t>Is treatment required?</a:t>
          </a:r>
          <a:endParaRPr lang="en-US" dirty="0">
            <a:latin typeface="Arial"/>
            <a:ea typeface="+mn-ea"/>
            <a:cs typeface="+mn-cs"/>
          </a:endParaRPr>
        </a:p>
      </dgm:t>
    </dgm:pt>
    <dgm:pt modelId="{158C69B6-E003-4A96-AA19-23F0B652D23D}" type="parTrans" cxnId="{B7C5B38F-DAB1-4FB6-8BD1-5D23F5FE9016}">
      <dgm:prSet/>
      <dgm:spPr>
        <a:xfrm>
          <a:off x="3909275" y="2548205"/>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B9181B35-5353-483B-9303-6128441FD327}" type="sibTrans" cxnId="{B7C5B38F-DAB1-4FB6-8BD1-5D23F5FE9016}">
      <dgm:prSet/>
      <dgm:spPr/>
      <dgm:t>
        <a:bodyPr/>
        <a:lstStyle/>
        <a:p>
          <a:endParaRPr lang="en-US"/>
        </a:p>
      </dgm:t>
    </dgm:pt>
    <dgm:pt modelId="{ED061EC6-458F-4F1C-A5E2-D494AD5ABFF8}">
      <dgm:prSet phldrT="[Text]"/>
      <dgm:spPr>
        <a:xfrm>
          <a:off x="5758997" y="2006075"/>
          <a:ext cx="1027623" cy="513811"/>
        </a:xfrm>
      </dgm:spPr>
      <dgm:t>
        <a:bodyPr/>
        <a:lstStyle/>
        <a:p>
          <a:r>
            <a:rPr lang="en-US" smtClean="0">
              <a:latin typeface="Arial"/>
              <a:ea typeface="+mn-ea"/>
              <a:cs typeface="+mn-cs"/>
            </a:rPr>
            <a:t>Yes</a:t>
          </a:r>
          <a:endParaRPr lang="en-US" dirty="0">
            <a:latin typeface="Arial"/>
            <a:ea typeface="+mn-ea"/>
            <a:cs typeface="+mn-cs"/>
          </a:endParaRPr>
        </a:p>
      </dgm:t>
    </dgm:pt>
    <dgm:pt modelId="{85EDE282-AACC-4DB6-88DF-D7A14A281252}" type="parTrans" cxnId="{C5D884D5-590E-41D1-8EC9-947128503F59}">
      <dgm:prSet/>
      <dgm:spPr>
        <a:xfrm rot="19457599">
          <a:off x="5300368" y="2400485"/>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74549266-A4EE-431D-BD6E-15565D970A81}" type="sibTrans" cxnId="{C5D884D5-590E-41D1-8EC9-947128503F59}">
      <dgm:prSet/>
      <dgm:spPr/>
      <dgm:t>
        <a:bodyPr/>
        <a:lstStyle/>
        <a:p>
          <a:endParaRPr lang="en-US"/>
        </a:p>
      </dgm:t>
    </dgm:pt>
    <dgm:pt modelId="{F746706C-1CE1-4C13-87DD-B27B87695869}">
      <dgm:prSet phldrT="[Text]"/>
      <dgm:spPr>
        <a:xfrm>
          <a:off x="7197670" y="2006075"/>
          <a:ext cx="1027623" cy="513811"/>
        </a:xfrm>
      </dgm:spPr>
      <dgm:t>
        <a:bodyPr/>
        <a:lstStyle/>
        <a:p>
          <a:r>
            <a:rPr lang="en-US" smtClean="0">
              <a:latin typeface="Arial"/>
              <a:ea typeface="+mn-ea"/>
              <a:cs typeface="+mn-cs"/>
            </a:rPr>
            <a:t>Pervious Pavement*</a:t>
          </a:r>
          <a:endParaRPr lang="en-US" dirty="0">
            <a:latin typeface="Arial"/>
            <a:ea typeface="+mn-ea"/>
            <a:cs typeface="+mn-cs"/>
          </a:endParaRPr>
        </a:p>
      </dgm:t>
    </dgm:pt>
    <dgm:pt modelId="{6E8478F4-9453-402F-9A54-74BCA4B868A5}" type="parTrans" cxnId="{5CAA6FC4-440D-42F3-A9BC-CC1648E1B740}">
      <dgm:prSet/>
      <dgm:spPr>
        <a:xfrm>
          <a:off x="6786620" y="2252764"/>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47F4E7C8-2905-498A-911F-B015D0AD46D4}" type="sibTrans" cxnId="{5CAA6FC4-440D-42F3-A9BC-CC1648E1B740}">
      <dgm:prSet/>
      <dgm:spPr/>
      <dgm:t>
        <a:bodyPr/>
        <a:lstStyle/>
        <a:p>
          <a:endParaRPr lang="en-US"/>
        </a:p>
      </dgm:t>
    </dgm:pt>
    <dgm:pt modelId="{42E9AD61-B92B-4E95-ACB4-E8EB9194245D}">
      <dgm:prSet phldrT="[Text]"/>
      <dgm:spPr>
        <a:xfrm>
          <a:off x="5758997" y="2596959"/>
          <a:ext cx="1027623" cy="513811"/>
        </a:xfrm>
      </dgm:spPr>
      <dgm:t>
        <a:bodyPr/>
        <a:lstStyle/>
        <a:p>
          <a:r>
            <a:rPr lang="en-US" smtClean="0">
              <a:latin typeface="Arial"/>
              <a:ea typeface="+mn-ea"/>
              <a:cs typeface="+mn-cs"/>
            </a:rPr>
            <a:t>No</a:t>
          </a:r>
          <a:endParaRPr lang="en-US" dirty="0">
            <a:latin typeface="Arial"/>
            <a:ea typeface="+mn-ea"/>
            <a:cs typeface="+mn-cs"/>
          </a:endParaRPr>
        </a:p>
      </dgm:t>
    </dgm:pt>
    <dgm:pt modelId="{45156807-4B30-4DE7-8845-A1A7B8F428B9}" type="parTrans" cxnId="{5683BB2F-6283-4596-B6ED-4A8BDB173C71}">
      <dgm:prSet/>
      <dgm:spPr>
        <a:xfrm rot="2142401">
          <a:off x="5300368" y="2695926"/>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3EF0AD17-BC46-4B25-9C70-A1C41D31E2B8}" type="sibTrans" cxnId="{5683BB2F-6283-4596-B6ED-4A8BDB173C71}">
      <dgm:prSet/>
      <dgm:spPr/>
      <dgm:t>
        <a:bodyPr/>
        <a:lstStyle/>
        <a:p>
          <a:endParaRPr lang="en-US"/>
        </a:p>
      </dgm:t>
    </dgm:pt>
    <dgm:pt modelId="{59D0A078-625A-4A5B-97B7-F013C51E9931}">
      <dgm:prSet phldrT="[Text]"/>
      <dgm:spPr>
        <a:xfrm>
          <a:off x="1442979" y="2892400"/>
          <a:ext cx="1027623" cy="513811"/>
        </a:xfrm>
      </dgm:spPr>
      <dgm:t>
        <a:bodyPr/>
        <a:lstStyle/>
        <a:p>
          <a:r>
            <a:rPr lang="en-US" smtClean="0">
              <a:latin typeface="Arial"/>
              <a:ea typeface="+mn-ea"/>
              <a:cs typeface="+mn-cs"/>
            </a:rPr>
            <a:t>Marine</a:t>
          </a:r>
          <a:endParaRPr lang="en-US" dirty="0">
            <a:latin typeface="Arial"/>
            <a:ea typeface="+mn-ea"/>
            <a:cs typeface="+mn-cs"/>
          </a:endParaRPr>
        </a:p>
      </dgm:t>
    </dgm:pt>
    <dgm:pt modelId="{5C5D690F-D956-41A4-AF0E-5B68FD4B1A93}" type="parTrans" cxnId="{0CDE228C-11B8-4F13-9699-08D90BC5BEC8}">
      <dgm:prSet/>
      <dgm:spPr>
        <a:xfrm rot="4178665">
          <a:off x="646603" y="2585136"/>
          <a:ext cx="1181701" cy="20434"/>
        </a:xfrm>
      </dgm:spPr>
      <dgm:t>
        <a:bodyPr/>
        <a:lstStyle/>
        <a:p>
          <a:endParaRPr lang="en-US" dirty="0">
            <a:solidFill>
              <a:srgbClr val="000000">
                <a:hueOff val="0"/>
                <a:satOff val="0"/>
                <a:lumOff val="0"/>
                <a:alphaOff val="0"/>
              </a:srgbClr>
            </a:solidFill>
            <a:latin typeface="Arial"/>
            <a:ea typeface="+mn-ea"/>
            <a:cs typeface="+mn-cs"/>
          </a:endParaRPr>
        </a:p>
      </dgm:t>
    </dgm:pt>
    <dgm:pt modelId="{E069A55A-3982-4298-9C9D-3E9C5D0C26A9}" type="sibTrans" cxnId="{0CDE228C-11B8-4F13-9699-08D90BC5BEC8}">
      <dgm:prSet/>
      <dgm:spPr/>
      <dgm:t>
        <a:bodyPr/>
        <a:lstStyle/>
        <a:p>
          <a:endParaRPr lang="en-US"/>
        </a:p>
      </dgm:t>
    </dgm:pt>
    <dgm:pt modelId="{F4739207-26DE-4237-8194-AA756DEE1A0E}">
      <dgm:prSet phldrT="[Text]"/>
      <dgm:spPr>
        <a:xfrm>
          <a:off x="1442979" y="676587"/>
          <a:ext cx="1027623" cy="513811"/>
        </a:xfrm>
      </dgm:spPr>
      <dgm:t>
        <a:bodyPr/>
        <a:lstStyle/>
        <a:p>
          <a:r>
            <a:rPr lang="en-US" smtClean="0">
              <a:latin typeface="Arial"/>
              <a:ea typeface="+mn-ea"/>
              <a:cs typeface="+mn-cs"/>
            </a:rPr>
            <a:t>Freshwater</a:t>
          </a:r>
          <a:endParaRPr lang="en-US" dirty="0">
            <a:latin typeface="Arial"/>
            <a:ea typeface="+mn-ea"/>
            <a:cs typeface="+mn-cs"/>
          </a:endParaRPr>
        </a:p>
      </dgm:t>
    </dgm:pt>
    <dgm:pt modelId="{58C86FFB-BBCD-4C84-8C02-DD703F80CB60}" type="parTrans" cxnId="{8E56AEE7-F6CE-42AC-BA53-FCE1F3210B3F}">
      <dgm:prSet/>
      <dgm:spPr>
        <a:xfrm rot="17421335">
          <a:off x="646603" y="1477229"/>
          <a:ext cx="1181701" cy="20434"/>
        </a:xfrm>
      </dgm:spPr>
      <dgm:t>
        <a:bodyPr/>
        <a:lstStyle/>
        <a:p>
          <a:endParaRPr lang="en-US" dirty="0">
            <a:solidFill>
              <a:srgbClr val="000000">
                <a:hueOff val="0"/>
                <a:satOff val="0"/>
                <a:lumOff val="0"/>
                <a:alphaOff val="0"/>
              </a:srgbClr>
            </a:solidFill>
            <a:latin typeface="Arial"/>
            <a:ea typeface="+mn-ea"/>
            <a:cs typeface="+mn-cs"/>
          </a:endParaRPr>
        </a:p>
      </dgm:t>
    </dgm:pt>
    <dgm:pt modelId="{85C4C4E9-D510-428F-9959-AFD427E05E6B}" type="sibTrans" cxnId="{8E56AEE7-F6CE-42AC-BA53-FCE1F3210B3F}">
      <dgm:prSet/>
      <dgm:spPr/>
      <dgm:t>
        <a:bodyPr/>
        <a:lstStyle/>
        <a:p>
          <a:endParaRPr lang="en-US"/>
        </a:p>
      </dgm:t>
    </dgm:pt>
    <dgm:pt modelId="{C130D445-9346-4C78-85DD-71B39B7186A6}">
      <dgm:prSet phldrT="[Text]"/>
      <dgm:spPr>
        <a:xfrm>
          <a:off x="2881651" y="1119750"/>
          <a:ext cx="1027623" cy="513811"/>
        </a:xfrm>
      </dgm:spPr>
      <dgm:t>
        <a:bodyPr/>
        <a:lstStyle/>
        <a:p>
          <a:r>
            <a:rPr lang="en-US" smtClean="0">
              <a:latin typeface="Arial"/>
              <a:ea typeface="+mn-ea"/>
              <a:cs typeface="+mn-cs"/>
            </a:rPr>
            <a:t>Arterial</a:t>
          </a:r>
          <a:endParaRPr lang="en-US" dirty="0">
            <a:latin typeface="Arial"/>
            <a:ea typeface="+mn-ea"/>
            <a:cs typeface="+mn-cs"/>
          </a:endParaRPr>
        </a:p>
      </dgm:t>
    </dgm:pt>
    <dgm:pt modelId="{9FB31B82-CDA4-4476-AB97-F799C7546EF8}" type="parTrans" cxnId="{4B09718F-3549-429F-9F22-671791B48045}">
      <dgm:prSet/>
      <dgm:spPr>
        <a:xfrm rot="2829178">
          <a:off x="2373904" y="1144857"/>
          <a:ext cx="604445" cy="20434"/>
        </a:xfrm>
      </dgm:spPr>
      <dgm:t>
        <a:bodyPr/>
        <a:lstStyle/>
        <a:p>
          <a:endParaRPr lang="en-US" dirty="0">
            <a:solidFill>
              <a:srgbClr val="000000">
                <a:hueOff val="0"/>
                <a:satOff val="0"/>
                <a:lumOff val="0"/>
                <a:alphaOff val="0"/>
              </a:srgbClr>
            </a:solidFill>
            <a:latin typeface="Arial"/>
            <a:ea typeface="+mn-ea"/>
            <a:cs typeface="+mn-cs"/>
          </a:endParaRPr>
        </a:p>
      </dgm:t>
    </dgm:pt>
    <dgm:pt modelId="{AB70C40C-A3E1-4A8D-9251-2B13DD99E486}" type="sibTrans" cxnId="{4B09718F-3549-429F-9F22-671791B48045}">
      <dgm:prSet/>
      <dgm:spPr/>
      <dgm:t>
        <a:bodyPr/>
        <a:lstStyle/>
        <a:p>
          <a:endParaRPr lang="en-US"/>
        </a:p>
      </dgm:t>
    </dgm:pt>
    <dgm:pt modelId="{AE99FFD2-2306-4B17-A65E-0E533D0847C1}">
      <dgm:prSet phldrT="[Text]"/>
      <dgm:spPr>
        <a:xfrm>
          <a:off x="4320324" y="1119750"/>
          <a:ext cx="1027623" cy="513811"/>
        </a:xfrm>
      </dgm:spPr>
      <dgm:t>
        <a:bodyPr/>
        <a:lstStyle/>
        <a:p>
          <a:r>
            <a:rPr lang="en-US" smtClean="0">
              <a:latin typeface="Arial"/>
              <a:ea typeface="+mn-ea"/>
              <a:cs typeface="+mn-cs"/>
            </a:rPr>
            <a:t>Is treatment required?</a:t>
          </a:r>
          <a:endParaRPr lang="en-US" dirty="0">
            <a:latin typeface="Arial"/>
            <a:ea typeface="+mn-ea"/>
            <a:cs typeface="+mn-cs"/>
          </a:endParaRPr>
        </a:p>
      </dgm:t>
    </dgm:pt>
    <dgm:pt modelId="{27AF61D1-5150-41FE-9B86-E736D2760217}" type="parTrans" cxnId="{E9AD9DA7-1A5C-4B52-883A-CD4C33434585}">
      <dgm:prSet/>
      <dgm:spPr>
        <a:xfrm>
          <a:off x="3909275" y="1366439"/>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90F63E9A-0711-45D1-8A42-2E6DCA4EF720}" type="sibTrans" cxnId="{E9AD9DA7-1A5C-4B52-883A-CD4C33434585}">
      <dgm:prSet/>
      <dgm:spPr/>
      <dgm:t>
        <a:bodyPr/>
        <a:lstStyle/>
        <a:p>
          <a:endParaRPr lang="en-US"/>
        </a:p>
      </dgm:t>
    </dgm:pt>
    <dgm:pt modelId="{FF69C909-44FC-402D-B6CE-DF482EDBC4F9}">
      <dgm:prSet phldrT="[Text]"/>
      <dgm:spPr>
        <a:xfrm>
          <a:off x="5758997" y="824308"/>
          <a:ext cx="1027623" cy="513811"/>
        </a:xfrm>
      </dgm:spPr>
      <dgm:t>
        <a:bodyPr/>
        <a:lstStyle/>
        <a:p>
          <a:r>
            <a:rPr lang="en-US" smtClean="0">
              <a:latin typeface="Arial"/>
              <a:ea typeface="+mn-ea"/>
              <a:cs typeface="+mn-cs"/>
            </a:rPr>
            <a:t>Yes</a:t>
          </a:r>
          <a:endParaRPr lang="en-US" dirty="0">
            <a:latin typeface="Arial"/>
            <a:ea typeface="+mn-ea"/>
            <a:cs typeface="+mn-cs"/>
          </a:endParaRPr>
        </a:p>
      </dgm:t>
    </dgm:pt>
    <dgm:pt modelId="{07656472-E8D4-4A29-81A1-695AE4E6B67F}" type="parTrans" cxnId="{E6508E98-FCA4-4429-B017-24893B8DCF5D}">
      <dgm:prSet/>
      <dgm:spPr>
        <a:xfrm rot="19457599">
          <a:off x="5300368" y="1218718"/>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D183117D-BD5D-41F6-A3A7-E63F4D76209C}" type="sibTrans" cxnId="{E6508E98-FCA4-4429-B017-24893B8DCF5D}">
      <dgm:prSet/>
      <dgm:spPr/>
      <dgm:t>
        <a:bodyPr/>
        <a:lstStyle/>
        <a:p>
          <a:endParaRPr lang="en-US"/>
        </a:p>
      </dgm:t>
    </dgm:pt>
    <dgm:pt modelId="{5634949A-BEE2-4632-9444-00CC0D42765D}">
      <dgm:prSet phldrT="[Text]"/>
      <dgm:spPr>
        <a:xfrm>
          <a:off x="7197670" y="824308"/>
          <a:ext cx="1027623" cy="513811"/>
        </a:xfrm>
      </dgm:spPr>
      <dgm:t>
        <a:bodyPr/>
        <a:lstStyle/>
        <a:p>
          <a:r>
            <a:rPr lang="en-US" smtClean="0">
              <a:latin typeface="Arial"/>
              <a:ea typeface="+mn-ea"/>
              <a:cs typeface="+mn-cs"/>
            </a:rPr>
            <a:t>Bioretention*</a:t>
          </a:r>
          <a:endParaRPr lang="en-US" dirty="0">
            <a:latin typeface="Arial"/>
            <a:ea typeface="+mn-ea"/>
            <a:cs typeface="+mn-cs"/>
          </a:endParaRPr>
        </a:p>
      </dgm:t>
    </dgm:pt>
    <dgm:pt modelId="{173EBFA8-F324-4CF9-92EC-35E90F4C1260}" type="parTrans" cxnId="{1E01B50E-A599-4448-9548-2E7C4DA0BB77}">
      <dgm:prSet/>
      <dgm:spPr>
        <a:xfrm>
          <a:off x="6786620" y="1070997"/>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CBD22537-22ED-4085-87D7-DCC0E82C45C6}" type="sibTrans" cxnId="{1E01B50E-A599-4448-9548-2E7C4DA0BB77}">
      <dgm:prSet/>
      <dgm:spPr/>
      <dgm:t>
        <a:bodyPr/>
        <a:lstStyle/>
        <a:p>
          <a:endParaRPr lang="en-US"/>
        </a:p>
      </dgm:t>
    </dgm:pt>
    <dgm:pt modelId="{2DAD7502-2771-41EB-8B7C-1D2567EA725F}">
      <dgm:prSet phldrT="[Text]"/>
      <dgm:spPr>
        <a:xfrm>
          <a:off x="5758997" y="1415192"/>
          <a:ext cx="1027623" cy="513811"/>
        </a:xfrm>
      </dgm:spPr>
      <dgm:t>
        <a:bodyPr/>
        <a:lstStyle/>
        <a:p>
          <a:r>
            <a:rPr lang="en-US" smtClean="0">
              <a:latin typeface="Arial"/>
              <a:ea typeface="+mn-ea"/>
              <a:cs typeface="+mn-cs"/>
            </a:rPr>
            <a:t>No</a:t>
          </a:r>
          <a:endParaRPr lang="en-US" dirty="0">
            <a:latin typeface="Arial"/>
            <a:ea typeface="+mn-ea"/>
            <a:cs typeface="+mn-cs"/>
          </a:endParaRPr>
        </a:p>
      </dgm:t>
    </dgm:pt>
    <dgm:pt modelId="{7E49AB25-7409-48C5-B8C0-8FCBAB4A6995}" type="parTrans" cxnId="{E5CEE5A0-C403-41EA-9C32-851EE75205A7}">
      <dgm:prSet/>
      <dgm:spPr>
        <a:xfrm rot="2142401">
          <a:off x="5300368" y="1514159"/>
          <a:ext cx="506208" cy="20434"/>
        </a:xfrm>
      </dgm:spPr>
      <dgm:t>
        <a:bodyPr/>
        <a:lstStyle/>
        <a:p>
          <a:endParaRPr lang="en-US" dirty="0">
            <a:solidFill>
              <a:srgbClr val="000000">
                <a:hueOff val="0"/>
                <a:satOff val="0"/>
                <a:lumOff val="0"/>
                <a:alphaOff val="0"/>
              </a:srgbClr>
            </a:solidFill>
            <a:latin typeface="Arial"/>
            <a:ea typeface="+mn-ea"/>
            <a:cs typeface="+mn-cs"/>
          </a:endParaRPr>
        </a:p>
      </dgm:t>
    </dgm:pt>
    <dgm:pt modelId="{89C4BAF5-C4E3-4575-AE95-ABE5F1CD5815}" type="sibTrans" cxnId="{E5CEE5A0-C403-41EA-9C32-851EE75205A7}">
      <dgm:prSet/>
      <dgm:spPr/>
      <dgm:t>
        <a:bodyPr/>
        <a:lstStyle/>
        <a:p>
          <a:endParaRPr lang="en-US"/>
        </a:p>
      </dgm:t>
    </dgm:pt>
    <dgm:pt modelId="{E7FDEC76-6B81-410D-A4AF-5A7E3A45E6AA}">
      <dgm:prSet phldrT="[Text]"/>
      <dgm:spPr>
        <a:xfrm>
          <a:off x="7197670" y="1415192"/>
          <a:ext cx="1027623" cy="513811"/>
        </a:xfrm>
      </dgm:spPr>
      <dgm:t>
        <a:bodyPr/>
        <a:lstStyle/>
        <a:p>
          <a:r>
            <a:rPr lang="en-US" smtClean="0">
              <a:latin typeface="Arial"/>
              <a:ea typeface="+mn-ea"/>
              <a:cs typeface="+mn-cs"/>
            </a:rPr>
            <a:t>Collect &amp; Convey</a:t>
          </a:r>
          <a:endParaRPr lang="en-US" dirty="0">
            <a:latin typeface="Arial"/>
            <a:ea typeface="+mn-ea"/>
            <a:cs typeface="+mn-cs"/>
          </a:endParaRPr>
        </a:p>
      </dgm:t>
    </dgm:pt>
    <dgm:pt modelId="{E3B9BCFD-C5AA-4189-8470-FCFD0407890D}" type="parTrans" cxnId="{24C322BF-074B-466C-8F1F-1D90A8C0892B}">
      <dgm:prSet/>
      <dgm:spPr>
        <a:xfrm>
          <a:off x="6786620" y="1661880"/>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CC318CF8-6CCC-4960-A448-5C5C705B2358}" type="sibTrans" cxnId="{24C322BF-074B-466C-8F1F-1D90A8C0892B}">
      <dgm:prSet/>
      <dgm:spPr/>
      <dgm:t>
        <a:bodyPr/>
        <a:lstStyle/>
        <a:p>
          <a:endParaRPr lang="en-US"/>
        </a:p>
      </dgm:t>
    </dgm:pt>
    <dgm:pt modelId="{7807AEAD-057F-429B-8DCF-492AE71F4696}">
      <dgm:prSet phldrT="[Text]"/>
      <dgm:spPr>
        <a:xfrm>
          <a:off x="2881651" y="233425"/>
          <a:ext cx="1027623" cy="513811"/>
        </a:xfrm>
      </dgm:spPr>
      <dgm:t>
        <a:bodyPr/>
        <a:lstStyle/>
        <a:p>
          <a:r>
            <a:rPr lang="en-US" smtClean="0">
              <a:latin typeface="Arial"/>
              <a:ea typeface="+mn-ea"/>
              <a:cs typeface="+mn-cs"/>
            </a:rPr>
            <a:t>Residential</a:t>
          </a:r>
          <a:endParaRPr lang="en-US" dirty="0">
            <a:latin typeface="Arial"/>
            <a:ea typeface="+mn-ea"/>
            <a:cs typeface="+mn-cs"/>
          </a:endParaRPr>
        </a:p>
      </dgm:t>
    </dgm:pt>
    <dgm:pt modelId="{12CA49F8-40E4-4BCD-810B-4A9EBE52931A}" type="parTrans" cxnId="{3856E336-4E81-4430-821F-D38F463046F6}">
      <dgm:prSet/>
      <dgm:spPr>
        <a:xfrm rot="18770822">
          <a:off x="2373904" y="701695"/>
          <a:ext cx="604445" cy="20434"/>
        </a:xfrm>
      </dgm:spPr>
      <dgm:t>
        <a:bodyPr/>
        <a:lstStyle/>
        <a:p>
          <a:endParaRPr lang="en-US" dirty="0">
            <a:solidFill>
              <a:srgbClr val="000000">
                <a:hueOff val="0"/>
                <a:satOff val="0"/>
                <a:lumOff val="0"/>
                <a:alphaOff val="0"/>
              </a:srgbClr>
            </a:solidFill>
            <a:latin typeface="Arial"/>
            <a:ea typeface="+mn-ea"/>
            <a:cs typeface="+mn-cs"/>
          </a:endParaRPr>
        </a:p>
      </dgm:t>
    </dgm:pt>
    <dgm:pt modelId="{830A602C-8A54-4115-AFE9-EF8B8B940224}" type="sibTrans" cxnId="{3856E336-4E81-4430-821F-D38F463046F6}">
      <dgm:prSet/>
      <dgm:spPr/>
      <dgm:t>
        <a:bodyPr/>
        <a:lstStyle/>
        <a:p>
          <a:endParaRPr lang="en-US"/>
        </a:p>
      </dgm:t>
    </dgm:pt>
    <dgm:pt modelId="{7D60EE87-5832-4F88-BC07-9A55F5C17677}">
      <dgm:prSet phldrT="[Text]"/>
      <dgm:spPr>
        <a:xfrm>
          <a:off x="4320324" y="233425"/>
          <a:ext cx="1027623" cy="513811"/>
        </a:xfrm>
      </dgm:spPr>
      <dgm:t>
        <a:bodyPr/>
        <a:lstStyle/>
        <a:p>
          <a:r>
            <a:rPr lang="en-US" smtClean="0">
              <a:latin typeface="Arial"/>
              <a:ea typeface="+mn-ea"/>
              <a:cs typeface="+mn-cs"/>
            </a:rPr>
            <a:t>Pervious Pavement*</a:t>
          </a:r>
          <a:endParaRPr lang="en-US" dirty="0">
            <a:latin typeface="Arial"/>
            <a:ea typeface="+mn-ea"/>
            <a:cs typeface="+mn-cs"/>
          </a:endParaRPr>
        </a:p>
      </dgm:t>
    </dgm:pt>
    <dgm:pt modelId="{499D750C-39E2-4E4B-838C-CCD019F3F3CB}" type="parTrans" cxnId="{10FF27C0-D202-4933-9712-2D3D205D1270}">
      <dgm:prSet/>
      <dgm:spPr>
        <a:xfrm>
          <a:off x="3909275" y="480113"/>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3DBE37A8-7CAD-4D0F-8BDE-DAF8FD7AD5C3}" type="sibTrans" cxnId="{10FF27C0-D202-4933-9712-2D3D205D1270}">
      <dgm:prSet/>
      <dgm:spPr/>
      <dgm:t>
        <a:bodyPr/>
        <a:lstStyle/>
        <a:p>
          <a:endParaRPr lang="en-US"/>
        </a:p>
      </dgm:t>
    </dgm:pt>
    <dgm:pt modelId="{FD6FB84E-9E8E-4371-9C42-6483CE343B7E}">
      <dgm:prSet phldrT="[Text]"/>
      <dgm:spPr>
        <a:xfrm>
          <a:off x="7197670" y="2596959"/>
          <a:ext cx="1027623" cy="513811"/>
        </a:xfrm>
      </dgm:spPr>
      <dgm:t>
        <a:bodyPr/>
        <a:lstStyle/>
        <a:p>
          <a:r>
            <a:rPr lang="en-US" smtClean="0">
              <a:latin typeface="Arial"/>
              <a:ea typeface="+mn-ea"/>
              <a:cs typeface="+mn-cs"/>
            </a:rPr>
            <a:t>Collect &amp; Convey</a:t>
          </a:r>
          <a:endParaRPr lang="en-US" dirty="0">
            <a:latin typeface="Arial"/>
            <a:ea typeface="+mn-ea"/>
            <a:cs typeface="+mn-cs"/>
          </a:endParaRPr>
        </a:p>
      </dgm:t>
    </dgm:pt>
    <dgm:pt modelId="{E6D72856-E8E9-4326-9C12-161750D6BE20}" type="parTrans" cxnId="{513FC0ED-A3DD-4A87-9A6C-34D416FAF00C}">
      <dgm:prSet/>
      <dgm:spPr>
        <a:xfrm>
          <a:off x="6786620" y="2843647"/>
          <a:ext cx="411049" cy="20434"/>
        </a:xfrm>
      </dgm:spPr>
      <dgm:t>
        <a:bodyPr/>
        <a:lstStyle/>
        <a:p>
          <a:endParaRPr lang="en-US" dirty="0">
            <a:solidFill>
              <a:srgbClr val="000000">
                <a:hueOff val="0"/>
                <a:satOff val="0"/>
                <a:lumOff val="0"/>
                <a:alphaOff val="0"/>
              </a:srgbClr>
            </a:solidFill>
            <a:latin typeface="Arial"/>
            <a:ea typeface="+mn-ea"/>
            <a:cs typeface="+mn-cs"/>
          </a:endParaRPr>
        </a:p>
      </dgm:t>
    </dgm:pt>
    <dgm:pt modelId="{4F36AFF3-8010-4550-A2C3-CAD30195197F}" type="sibTrans" cxnId="{513FC0ED-A3DD-4A87-9A6C-34D416FAF00C}">
      <dgm:prSet/>
      <dgm:spPr/>
      <dgm:t>
        <a:bodyPr/>
        <a:lstStyle/>
        <a:p>
          <a:endParaRPr lang="en-US"/>
        </a:p>
      </dgm:t>
    </dgm:pt>
    <dgm:pt modelId="{CE11E1ED-BAA7-405B-95AE-CB0C133D071E}" type="pres">
      <dgm:prSet presAssocID="{2C051526-FFC3-4E54-99EF-1C1F3CE5D66C}" presName="mainComposite" presStyleCnt="0">
        <dgm:presLayoutVars>
          <dgm:chPref val="1"/>
          <dgm:dir/>
          <dgm:animOne val="branch"/>
          <dgm:animLvl val="lvl"/>
          <dgm:resizeHandles val="exact"/>
        </dgm:presLayoutVars>
      </dgm:prSet>
      <dgm:spPr/>
      <dgm:t>
        <a:bodyPr/>
        <a:lstStyle/>
        <a:p>
          <a:endParaRPr lang="en-US"/>
        </a:p>
      </dgm:t>
    </dgm:pt>
    <dgm:pt modelId="{D359F332-57CF-40C0-9779-59C3E62A9E86}" type="pres">
      <dgm:prSet presAssocID="{2C051526-FFC3-4E54-99EF-1C1F3CE5D66C}" presName="hierFlow" presStyleCnt="0"/>
      <dgm:spPr/>
      <dgm:t>
        <a:bodyPr/>
        <a:lstStyle/>
        <a:p>
          <a:endParaRPr lang="en-US"/>
        </a:p>
      </dgm:t>
    </dgm:pt>
    <dgm:pt modelId="{B9E86138-7432-471D-BC14-36B91D680937}" type="pres">
      <dgm:prSet presAssocID="{2C051526-FFC3-4E54-99EF-1C1F3CE5D66C}" presName="hierChild1" presStyleCnt="0">
        <dgm:presLayoutVars>
          <dgm:chPref val="1"/>
          <dgm:animOne val="branch"/>
          <dgm:animLvl val="lvl"/>
        </dgm:presLayoutVars>
      </dgm:prSet>
      <dgm:spPr/>
      <dgm:t>
        <a:bodyPr/>
        <a:lstStyle/>
        <a:p>
          <a:endParaRPr lang="en-US"/>
        </a:p>
      </dgm:t>
    </dgm:pt>
    <dgm:pt modelId="{CAC3D873-62B8-4E68-9798-2F25E8496EA3}" type="pres">
      <dgm:prSet presAssocID="{B70255A2-CBED-4A37-BDFF-F693AF587243}" presName="Name17" presStyleCnt="0"/>
      <dgm:spPr/>
      <dgm:t>
        <a:bodyPr/>
        <a:lstStyle/>
        <a:p>
          <a:endParaRPr lang="en-US"/>
        </a:p>
      </dgm:t>
    </dgm:pt>
    <dgm:pt modelId="{39DAA8A5-85B0-411E-94F6-3AE9C9F2F66D}" type="pres">
      <dgm:prSet presAssocID="{B70255A2-CBED-4A37-BDFF-F693AF587243}" presName="level1Shape" presStyleLbl="node0" presStyleIdx="0" presStyleCnt="1">
        <dgm:presLayoutVars>
          <dgm:chPref val="3"/>
        </dgm:presLayoutVars>
      </dgm:prSet>
      <dgm:spPr>
        <a:prstGeom prst="roundRect">
          <a:avLst>
            <a:gd name="adj" fmla="val 10000"/>
          </a:avLst>
        </a:prstGeom>
      </dgm:spPr>
      <dgm:t>
        <a:bodyPr/>
        <a:lstStyle/>
        <a:p>
          <a:endParaRPr lang="en-US"/>
        </a:p>
      </dgm:t>
    </dgm:pt>
    <dgm:pt modelId="{DF1D046A-455C-493C-93F2-F819584743E8}" type="pres">
      <dgm:prSet presAssocID="{B70255A2-CBED-4A37-BDFF-F693AF587243}" presName="hierChild2" presStyleCnt="0"/>
      <dgm:spPr/>
      <dgm:t>
        <a:bodyPr/>
        <a:lstStyle/>
        <a:p>
          <a:endParaRPr lang="en-US"/>
        </a:p>
      </dgm:t>
    </dgm:pt>
    <dgm:pt modelId="{7CC0C5E7-B825-4D59-827C-966678274EE6}" type="pres">
      <dgm:prSet presAssocID="{58C86FFB-BBCD-4C84-8C02-DD703F80CB60}" presName="Name25" presStyleLbl="parChTrans1D2" presStyleIdx="0" presStyleCnt="2"/>
      <dgm:spPr>
        <a:custGeom>
          <a:avLst/>
          <a:gdLst/>
          <a:ahLst/>
          <a:cxnLst/>
          <a:rect l="0" t="0" r="0" b="0"/>
          <a:pathLst>
            <a:path>
              <a:moveTo>
                <a:pt x="0" y="10217"/>
              </a:moveTo>
              <a:lnTo>
                <a:pt x="1181701" y="10217"/>
              </a:lnTo>
            </a:path>
          </a:pathLst>
        </a:custGeom>
      </dgm:spPr>
      <dgm:t>
        <a:bodyPr/>
        <a:lstStyle/>
        <a:p>
          <a:endParaRPr lang="en-US"/>
        </a:p>
      </dgm:t>
    </dgm:pt>
    <dgm:pt modelId="{23C95540-D175-40FB-B27F-2CDE2DC837BE}" type="pres">
      <dgm:prSet presAssocID="{58C86FFB-BBCD-4C84-8C02-DD703F80CB60}" presName="connTx" presStyleLbl="parChTrans1D2" presStyleIdx="0" presStyleCnt="2"/>
      <dgm:spPr/>
      <dgm:t>
        <a:bodyPr/>
        <a:lstStyle/>
        <a:p>
          <a:endParaRPr lang="en-US"/>
        </a:p>
      </dgm:t>
    </dgm:pt>
    <dgm:pt modelId="{3BFEEF9C-215B-4594-A488-E5C6FD1AB32F}" type="pres">
      <dgm:prSet presAssocID="{F4739207-26DE-4237-8194-AA756DEE1A0E}" presName="Name30" presStyleCnt="0"/>
      <dgm:spPr/>
      <dgm:t>
        <a:bodyPr/>
        <a:lstStyle/>
        <a:p>
          <a:endParaRPr lang="en-US"/>
        </a:p>
      </dgm:t>
    </dgm:pt>
    <dgm:pt modelId="{0B616705-69CF-4069-A6B3-EB6B475137CD}" type="pres">
      <dgm:prSet presAssocID="{F4739207-26DE-4237-8194-AA756DEE1A0E}" presName="level2Shape" presStyleLbl="node2" presStyleIdx="0" presStyleCnt="2"/>
      <dgm:spPr>
        <a:prstGeom prst="roundRect">
          <a:avLst>
            <a:gd name="adj" fmla="val 10000"/>
          </a:avLst>
        </a:prstGeom>
      </dgm:spPr>
      <dgm:t>
        <a:bodyPr/>
        <a:lstStyle/>
        <a:p>
          <a:endParaRPr lang="en-US"/>
        </a:p>
      </dgm:t>
    </dgm:pt>
    <dgm:pt modelId="{598C7F0B-44F1-46A2-9BD4-5FD01325B9CA}" type="pres">
      <dgm:prSet presAssocID="{F4739207-26DE-4237-8194-AA756DEE1A0E}" presName="hierChild3" presStyleCnt="0"/>
      <dgm:spPr/>
      <dgm:t>
        <a:bodyPr/>
        <a:lstStyle/>
        <a:p>
          <a:endParaRPr lang="en-US"/>
        </a:p>
      </dgm:t>
    </dgm:pt>
    <dgm:pt modelId="{2550AC00-E2D8-4D8A-984F-7AFCCC4A0A84}" type="pres">
      <dgm:prSet presAssocID="{12CA49F8-40E4-4BCD-810B-4A9EBE52931A}" presName="Name25" presStyleLbl="parChTrans1D3" presStyleIdx="0" presStyleCnt="4"/>
      <dgm:spPr>
        <a:custGeom>
          <a:avLst/>
          <a:gdLst/>
          <a:ahLst/>
          <a:cxnLst/>
          <a:rect l="0" t="0" r="0" b="0"/>
          <a:pathLst>
            <a:path>
              <a:moveTo>
                <a:pt x="0" y="10217"/>
              </a:moveTo>
              <a:lnTo>
                <a:pt x="604445" y="10217"/>
              </a:lnTo>
            </a:path>
          </a:pathLst>
        </a:custGeom>
      </dgm:spPr>
      <dgm:t>
        <a:bodyPr/>
        <a:lstStyle/>
        <a:p>
          <a:endParaRPr lang="en-US"/>
        </a:p>
      </dgm:t>
    </dgm:pt>
    <dgm:pt modelId="{17951083-57F0-439C-9541-97A7E75E28A5}" type="pres">
      <dgm:prSet presAssocID="{12CA49F8-40E4-4BCD-810B-4A9EBE52931A}" presName="connTx" presStyleLbl="parChTrans1D3" presStyleIdx="0" presStyleCnt="4"/>
      <dgm:spPr/>
      <dgm:t>
        <a:bodyPr/>
        <a:lstStyle/>
        <a:p>
          <a:endParaRPr lang="en-US"/>
        </a:p>
      </dgm:t>
    </dgm:pt>
    <dgm:pt modelId="{03DC93E4-02CA-4438-8A6C-1D756FC4B820}" type="pres">
      <dgm:prSet presAssocID="{7807AEAD-057F-429B-8DCF-492AE71F4696}" presName="Name30" presStyleCnt="0"/>
      <dgm:spPr/>
      <dgm:t>
        <a:bodyPr/>
        <a:lstStyle/>
        <a:p>
          <a:endParaRPr lang="en-US"/>
        </a:p>
      </dgm:t>
    </dgm:pt>
    <dgm:pt modelId="{78E99105-C0E0-4F98-810D-60586605EBEF}" type="pres">
      <dgm:prSet presAssocID="{7807AEAD-057F-429B-8DCF-492AE71F4696}" presName="level2Shape" presStyleLbl="node3" presStyleIdx="0" presStyleCnt="4"/>
      <dgm:spPr>
        <a:prstGeom prst="roundRect">
          <a:avLst>
            <a:gd name="adj" fmla="val 10000"/>
          </a:avLst>
        </a:prstGeom>
      </dgm:spPr>
      <dgm:t>
        <a:bodyPr/>
        <a:lstStyle/>
        <a:p>
          <a:endParaRPr lang="en-US"/>
        </a:p>
      </dgm:t>
    </dgm:pt>
    <dgm:pt modelId="{4E254E31-F73D-4236-A084-572FB2838E21}" type="pres">
      <dgm:prSet presAssocID="{7807AEAD-057F-429B-8DCF-492AE71F4696}" presName="hierChild3" presStyleCnt="0"/>
      <dgm:spPr/>
      <dgm:t>
        <a:bodyPr/>
        <a:lstStyle/>
        <a:p>
          <a:endParaRPr lang="en-US"/>
        </a:p>
      </dgm:t>
    </dgm:pt>
    <dgm:pt modelId="{9A65AF41-CC61-4DA2-A82B-7D33A56FF8B6}" type="pres">
      <dgm:prSet presAssocID="{499D750C-39E2-4E4B-838C-CCD019F3F3CB}" presName="Name25" presStyleLbl="parChTrans1D4" presStyleIdx="0" presStyleCnt="16"/>
      <dgm:spPr>
        <a:custGeom>
          <a:avLst/>
          <a:gdLst/>
          <a:ahLst/>
          <a:cxnLst/>
          <a:rect l="0" t="0" r="0" b="0"/>
          <a:pathLst>
            <a:path>
              <a:moveTo>
                <a:pt x="0" y="10217"/>
              </a:moveTo>
              <a:lnTo>
                <a:pt x="411049" y="10217"/>
              </a:lnTo>
            </a:path>
          </a:pathLst>
        </a:custGeom>
      </dgm:spPr>
      <dgm:t>
        <a:bodyPr/>
        <a:lstStyle/>
        <a:p>
          <a:endParaRPr lang="en-US"/>
        </a:p>
      </dgm:t>
    </dgm:pt>
    <dgm:pt modelId="{9869CAE4-CDDC-4406-90B8-4D8EDC1F057D}" type="pres">
      <dgm:prSet presAssocID="{499D750C-39E2-4E4B-838C-CCD019F3F3CB}" presName="connTx" presStyleLbl="parChTrans1D4" presStyleIdx="0" presStyleCnt="16"/>
      <dgm:spPr/>
      <dgm:t>
        <a:bodyPr/>
        <a:lstStyle/>
        <a:p>
          <a:endParaRPr lang="en-US"/>
        </a:p>
      </dgm:t>
    </dgm:pt>
    <dgm:pt modelId="{EDC10A92-904A-4463-8C23-D269CF8201F6}" type="pres">
      <dgm:prSet presAssocID="{7D60EE87-5832-4F88-BC07-9A55F5C17677}" presName="Name30" presStyleCnt="0"/>
      <dgm:spPr/>
      <dgm:t>
        <a:bodyPr/>
        <a:lstStyle/>
        <a:p>
          <a:endParaRPr lang="en-US"/>
        </a:p>
      </dgm:t>
    </dgm:pt>
    <dgm:pt modelId="{037C048F-8154-439B-9498-3BEC1749BD67}" type="pres">
      <dgm:prSet presAssocID="{7D60EE87-5832-4F88-BC07-9A55F5C17677}" presName="level2Shape" presStyleLbl="node4" presStyleIdx="0" presStyleCnt="16"/>
      <dgm:spPr>
        <a:prstGeom prst="roundRect">
          <a:avLst>
            <a:gd name="adj" fmla="val 10000"/>
          </a:avLst>
        </a:prstGeom>
      </dgm:spPr>
      <dgm:t>
        <a:bodyPr/>
        <a:lstStyle/>
        <a:p>
          <a:endParaRPr lang="en-US"/>
        </a:p>
      </dgm:t>
    </dgm:pt>
    <dgm:pt modelId="{7B47380F-F730-4ECE-A6BB-43D6C730DFE6}" type="pres">
      <dgm:prSet presAssocID="{7D60EE87-5832-4F88-BC07-9A55F5C17677}" presName="hierChild3" presStyleCnt="0"/>
      <dgm:spPr/>
      <dgm:t>
        <a:bodyPr/>
        <a:lstStyle/>
        <a:p>
          <a:endParaRPr lang="en-US"/>
        </a:p>
      </dgm:t>
    </dgm:pt>
    <dgm:pt modelId="{62D8FED8-FECA-488E-8929-C5A5ADC38596}" type="pres">
      <dgm:prSet presAssocID="{9FB31B82-CDA4-4476-AB97-F799C7546EF8}" presName="Name25" presStyleLbl="parChTrans1D3" presStyleIdx="1" presStyleCnt="4"/>
      <dgm:spPr>
        <a:custGeom>
          <a:avLst/>
          <a:gdLst/>
          <a:ahLst/>
          <a:cxnLst/>
          <a:rect l="0" t="0" r="0" b="0"/>
          <a:pathLst>
            <a:path>
              <a:moveTo>
                <a:pt x="0" y="10217"/>
              </a:moveTo>
              <a:lnTo>
                <a:pt x="604445" y="10217"/>
              </a:lnTo>
            </a:path>
          </a:pathLst>
        </a:custGeom>
      </dgm:spPr>
      <dgm:t>
        <a:bodyPr/>
        <a:lstStyle/>
        <a:p>
          <a:endParaRPr lang="en-US"/>
        </a:p>
      </dgm:t>
    </dgm:pt>
    <dgm:pt modelId="{7722F8DE-4D8B-4986-BCDD-868F650EAA4B}" type="pres">
      <dgm:prSet presAssocID="{9FB31B82-CDA4-4476-AB97-F799C7546EF8}" presName="connTx" presStyleLbl="parChTrans1D3" presStyleIdx="1" presStyleCnt="4"/>
      <dgm:spPr/>
      <dgm:t>
        <a:bodyPr/>
        <a:lstStyle/>
        <a:p>
          <a:endParaRPr lang="en-US"/>
        </a:p>
      </dgm:t>
    </dgm:pt>
    <dgm:pt modelId="{281FE5BB-FBAC-488A-8996-DBF23FE22056}" type="pres">
      <dgm:prSet presAssocID="{C130D445-9346-4C78-85DD-71B39B7186A6}" presName="Name30" presStyleCnt="0"/>
      <dgm:spPr/>
      <dgm:t>
        <a:bodyPr/>
        <a:lstStyle/>
        <a:p>
          <a:endParaRPr lang="en-US"/>
        </a:p>
      </dgm:t>
    </dgm:pt>
    <dgm:pt modelId="{A36F2EE6-C2A7-4C25-B9E0-2DE75DE5E039}" type="pres">
      <dgm:prSet presAssocID="{C130D445-9346-4C78-85DD-71B39B7186A6}" presName="level2Shape" presStyleLbl="node3" presStyleIdx="1" presStyleCnt="4"/>
      <dgm:spPr>
        <a:prstGeom prst="roundRect">
          <a:avLst>
            <a:gd name="adj" fmla="val 10000"/>
          </a:avLst>
        </a:prstGeom>
      </dgm:spPr>
      <dgm:t>
        <a:bodyPr/>
        <a:lstStyle/>
        <a:p>
          <a:endParaRPr lang="en-US"/>
        </a:p>
      </dgm:t>
    </dgm:pt>
    <dgm:pt modelId="{E3BB90B8-3D08-4DC3-844F-FA4DB13AD696}" type="pres">
      <dgm:prSet presAssocID="{C130D445-9346-4C78-85DD-71B39B7186A6}" presName="hierChild3" presStyleCnt="0"/>
      <dgm:spPr/>
      <dgm:t>
        <a:bodyPr/>
        <a:lstStyle/>
        <a:p>
          <a:endParaRPr lang="en-US"/>
        </a:p>
      </dgm:t>
    </dgm:pt>
    <dgm:pt modelId="{96C6A676-01AE-4143-BFE7-BEAEA1108852}" type="pres">
      <dgm:prSet presAssocID="{27AF61D1-5150-41FE-9B86-E736D2760217}" presName="Name25" presStyleLbl="parChTrans1D4" presStyleIdx="1" presStyleCnt="16"/>
      <dgm:spPr>
        <a:custGeom>
          <a:avLst/>
          <a:gdLst/>
          <a:ahLst/>
          <a:cxnLst/>
          <a:rect l="0" t="0" r="0" b="0"/>
          <a:pathLst>
            <a:path>
              <a:moveTo>
                <a:pt x="0" y="10217"/>
              </a:moveTo>
              <a:lnTo>
                <a:pt x="411049" y="10217"/>
              </a:lnTo>
            </a:path>
          </a:pathLst>
        </a:custGeom>
      </dgm:spPr>
      <dgm:t>
        <a:bodyPr/>
        <a:lstStyle/>
        <a:p>
          <a:endParaRPr lang="en-US"/>
        </a:p>
      </dgm:t>
    </dgm:pt>
    <dgm:pt modelId="{7263550F-71DB-4BBF-94BA-AC68B4F99EF1}" type="pres">
      <dgm:prSet presAssocID="{27AF61D1-5150-41FE-9B86-E736D2760217}" presName="connTx" presStyleLbl="parChTrans1D4" presStyleIdx="1" presStyleCnt="16"/>
      <dgm:spPr/>
      <dgm:t>
        <a:bodyPr/>
        <a:lstStyle/>
        <a:p>
          <a:endParaRPr lang="en-US"/>
        </a:p>
      </dgm:t>
    </dgm:pt>
    <dgm:pt modelId="{C1027E9A-B4CB-4221-A3DE-B8605B65F72E}" type="pres">
      <dgm:prSet presAssocID="{AE99FFD2-2306-4B17-A65E-0E533D0847C1}" presName="Name30" presStyleCnt="0"/>
      <dgm:spPr/>
      <dgm:t>
        <a:bodyPr/>
        <a:lstStyle/>
        <a:p>
          <a:endParaRPr lang="en-US"/>
        </a:p>
      </dgm:t>
    </dgm:pt>
    <dgm:pt modelId="{422422DB-1930-4C62-9DF4-166A10AEFD94}" type="pres">
      <dgm:prSet presAssocID="{AE99FFD2-2306-4B17-A65E-0E533D0847C1}" presName="level2Shape" presStyleLbl="node4" presStyleIdx="1" presStyleCnt="16"/>
      <dgm:spPr>
        <a:prstGeom prst="roundRect">
          <a:avLst>
            <a:gd name="adj" fmla="val 10000"/>
          </a:avLst>
        </a:prstGeom>
      </dgm:spPr>
      <dgm:t>
        <a:bodyPr/>
        <a:lstStyle/>
        <a:p>
          <a:endParaRPr lang="en-US"/>
        </a:p>
      </dgm:t>
    </dgm:pt>
    <dgm:pt modelId="{09ADE0E3-2ACB-4EA7-AD8E-42DF35F9ADB2}" type="pres">
      <dgm:prSet presAssocID="{AE99FFD2-2306-4B17-A65E-0E533D0847C1}" presName="hierChild3" presStyleCnt="0"/>
      <dgm:spPr/>
      <dgm:t>
        <a:bodyPr/>
        <a:lstStyle/>
        <a:p>
          <a:endParaRPr lang="en-US"/>
        </a:p>
      </dgm:t>
    </dgm:pt>
    <dgm:pt modelId="{269B4B06-EBF2-489E-AA7D-10E4D644B755}" type="pres">
      <dgm:prSet presAssocID="{07656472-E8D4-4A29-81A1-695AE4E6B67F}" presName="Name25" presStyleLbl="parChTrans1D4" presStyleIdx="2" presStyleCnt="16"/>
      <dgm:spPr>
        <a:custGeom>
          <a:avLst/>
          <a:gdLst/>
          <a:ahLst/>
          <a:cxnLst/>
          <a:rect l="0" t="0" r="0" b="0"/>
          <a:pathLst>
            <a:path>
              <a:moveTo>
                <a:pt x="0" y="10217"/>
              </a:moveTo>
              <a:lnTo>
                <a:pt x="506208" y="10217"/>
              </a:lnTo>
            </a:path>
          </a:pathLst>
        </a:custGeom>
      </dgm:spPr>
      <dgm:t>
        <a:bodyPr/>
        <a:lstStyle/>
        <a:p>
          <a:endParaRPr lang="en-US"/>
        </a:p>
      </dgm:t>
    </dgm:pt>
    <dgm:pt modelId="{A15D81B6-58A0-45D3-8241-519119D08541}" type="pres">
      <dgm:prSet presAssocID="{07656472-E8D4-4A29-81A1-695AE4E6B67F}" presName="connTx" presStyleLbl="parChTrans1D4" presStyleIdx="2" presStyleCnt="16"/>
      <dgm:spPr/>
      <dgm:t>
        <a:bodyPr/>
        <a:lstStyle/>
        <a:p>
          <a:endParaRPr lang="en-US"/>
        </a:p>
      </dgm:t>
    </dgm:pt>
    <dgm:pt modelId="{479FF966-F665-4698-B871-B27B1EA1CDDE}" type="pres">
      <dgm:prSet presAssocID="{FF69C909-44FC-402D-B6CE-DF482EDBC4F9}" presName="Name30" presStyleCnt="0"/>
      <dgm:spPr/>
      <dgm:t>
        <a:bodyPr/>
        <a:lstStyle/>
        <a:p>
          <a:endParaRPr lang="en-US"/>
        </a:p>
      </dgm:t>
    </dgm:pt>
    <dgm:pt modelId="{0DF3DD40-C697-4FB5-A48C-5A8236A043A5}" type="pres">
      <dgm:prSet presAssocID="{FF69C909-44FC-402D-B6CE-DF482EDBC4F9}" presName="level2Shape" presStyleLbl="node4" presStyleIdx="2" presStyleCnt="16"/>
      <dgm:spPr>
        <a:prstGeom prst="roundRect">
          <a:avLst>
            <a:gd name="adj" fmla="val 10000"/>
          </a:avLst>
        </a:prstGeom>
      </dgm:spPr>
      <dgm:t>
        <a:bodyPr/>
        <a:lstStyle/>
        <a:p>
          <a:endParaRPr lang="en-US"/>
        </a:p>
      </dgm:t>
    </dgm:pt>
    <dgm:pt modelId="{AD9A3FE6-2347-4F3D-BB40-1458D85AE0EC}" type="pres">
      <dgm:prSet presAssocID="{FF69C909-44FC-402D-B6CE-DF482EDBC4F9}" presName="hierChild3" presStyleCnt="0"/>
      <dgm:spPr/>
      <dgm:t>
        <a:bodyPr/>
        <a:lstStyle/>
        <a:p>
          <a:endParaRPr lang="en-US"/>
        </a:p>
      </dgm:t>
    </dgm:pt>
    <dgm:pt modelId="{B693B0A6-C5C0-4058-97F0-9B4D7A6841E0}" type="pres">
      <dgm:prSet presAssocID="{173EBFA8-F324-4CF9-92EC-35E90F4C1260}" presName="Name25" presStyleLbl="parChTrans1D4" presStyleIdx="3" presStyleCnt="16"/>
      <dgm:spPr>
        <a:custGeom>
          <a:avLst/>
          <a:gdLst/>
          <a:ahLst/>
          <a:cxnLst/>
          <a:rect l="0" t="0" r="0" b="0"/>
          <a:pathLst>
            <a:path>
              <a:moveTo>
                <a:pt x="0" y="10217"/>
              </a:moveTo>
              <a:lnTo>
                <a:pt x="411049" y="10217"/>
              </a:lnTo>
            </a:path>
          </a:pathLst>
        </a:custGeom>
      </dgm:spPr>
      <dgm:t>
        <a:bodyPr/>
        <a:lstStyle/>
        <a:p>
          <a:endParaRPr lang="en-US"/>
        </a:p>
      </dgm:t>
    </dgm:pt>
    <dgm:pt modelId="{F09E30E0-C1D7-41B3-9BEA-10A93A5C91B9}" type="pres">
      <dgm:prSet presAssocID="{173EBFA8-F324-4CF9-92EC-35E90F4C1260}" presName="connTx" presStyleLbl="parChTrans1D4" presStyleIdx="3" presStyleCnt="16"/>
      <dgm:spPr/>
      <dgm:t>
        <a:bodyPr/>
        <a:lstStyle/>
        <a:p>
          <a:endParaRPr lang="en-US"/>
        </a:p>
      </dgm:t>
    </dgm:pt>
    <dgm:pt modelId="{E71D85C3-102F-4945-9B2F-C13FEDE361EC}" type="pres">
      <dgm:prSet presAssocID="{5634949A-BEE2-4632-9444-00CC0D42765D}" presName="Name30" presStyleCnt="0"/>
      <dgm:spPr/>
      <dgm:t>
        <a:bodyPr/>
        <a:lstStyle/>
        <a:p>
          <a:endParaRPr lang="en-US"/>
        </a:p>
      </dgm:t>
    </dgm:pt>
    <dgm:pt modelId="{DA0E3E1B-775C-4D64-B6CD-BFE0B6A21572}" type="pres">
      <dgm:prSet presAssocID="{5634949A-BEE2-4632-9444-00CC0D42765D}" presName="level2Shape" presStyleLbl="node4" presStyleIdx="3" presStyleCnt="16"/>
      <dgm:spPr>
        <a:prstGeom prst="roundRect">
          <a:avLst>
            <a:gd name="adj" fmla="val 10000"/>
          </a:avLst>
        </a:prstGeom>
      </dgm:spPr>
      <dgm:t>
        <a:bodyPr/>
        <a:lstStyle/>
        <a:p>
          <a:endParaRPr lang="en-US"/>
        </a:p>
      </dgm:t>
    </dgm:pt>
    <dgm:pt modelId="{01BE7D58-001A-4CE5-BEAD-DF6229E47EA4}" type="pres">
      <dgm:prSet presAssocID="{5634949A-BEE2-4632-9444-00CC0D42765D}" presName="hierChild3" presStyleCnt="0"/>
      <dgm:spPr/>
      <dgm:t>
        <a:bodyPr/>
        <a:lstStyle/>
        <a:p>
          <a:endParaRPr lang="en-US"/>
        </a:p>
      </dgm:t>
    </dgm:pt>
    <dgm:pt modelId="{9EA4EE43-B4C9-4F0E-B794-5FBBC7177334}" type="pres">
      <dgm:prSet presAssocID="{7E49AB25-7409-48C5-B8C0-8FCBAB4A6995}" presName="Name25" presStyleLbl="parChTrans1D4" presStyleIdx="4" presStyleCnt="16"/>
      <dgm:spPr>
        <a:custGeom>
          <a:avLst/>
          <a:gdLst/>
          <a:ahLst/>
          <a:cxnLst/>
          <a:rect l="0" t="0" r="0" b="0"/>
          <a:pathLst>
            <a:path>
              <a:moveTo>
                <a:pt x="0" y="10217"/>
              </a:moveTo>
              <a:lnTo>
                <a:pt x="506208" y="10217"/>
              </a:lnTo>
            </a:path>
          </a:pathLst>
        </a:custGeom>
      </dgm:spPr>
      <dgm:t>
        <a:bodyPr/>
        <a:lstStyle/>
        <a:p>
          <a:endParaRPr lang="en-US"/>
        </a:p>
      </dgm:t>
    </dgm:pt>
    <dgm:pt modelId="{812B9EF8-C8B1-4A10-85DE-90C0777F41F4}" type="pres">
      <dgm:prSet presAssocID="{7E49AB25-7409-48C5-B8C0-8FCBAB4A6995}" presName="connTx" presStyleLbl="parChTrans1D4" presStyleIdx="4" presStyleCnt="16"/>
      <dgm:spPr/>
      <dgm:t>
        <a:bodyPr/>
        <a:lstStyle/>
        <a:p>
          <a:endParaRPr lang="en-US"/>
        </a:p>
      </dgm:t>
    </dgm:pt>
    <dgm:pt modelId="{677016D7-E126-4260-9D71-2C54E691CD84}" type="pres">
      <dgm:prSet presAssocID="{2DAD7502-2771-41EB-8B7C-1D2567EA725F}" presName="Name30" presStyleCnt="0"/>
      <dgm:spPr/>
      <dgm:t>
        <a:bodyPr/>
        <a:lstStyle/>
        <a:p>
          <a:endParaRPr lang="en-US"/>
        </a:p>
      </dgm:t>
    </dgm:pt>
    <dgm:pt modelId="{F3B06E62-9CC4-47BD-BCA4-79A211548FFB}" type="pres">
      <dgm:prSet presAssocID="{2DAD7502-2771-41EB-8B7C-1D2567EA725F}" presName="level2Shape" presStyleLbl="node4" presStyleIdx="4" presStyleCnt="16"/>
      <dgm:spPr>
        <a:prstGeom prst="roundRect">
          <a:avLst>
            <a:gd name="adj" fmla="val 10000"/>
          </a:avLst>
        </a:prstGeom>
      </dgm:spPr>
      <dgm:t>
        <a:bodyPr/>
        <a:lstStyle/>
        <a:p>
          <a:endParaRPr lang="en-US"/>
        </a:p>
      </dgm:t>
    </dgm:pt>
    <dgm:pt modelId="{8318B833-0E56-494E-A663-135F62DA64BE}" type="pres">
      <dgm:prSet presAssocID="{2DAD7502-2771-41EB-8B7C-1D2567EA725F}" presName="hierChild3" presStyleCnt="0"/>
      <dgm:spPr/>
      <dgm:t>
        <a:bodyPr/>
        <a:lstStyle/>
        <a:p>
          <a:endParaRPr lang="en-US"/>
        </a:p>
      </dgm:t>
    </dgm:pt>
    <dgm:pt modelId="{F06F03C7-1C3F-4A44-AC9A-7E0C78220AA5}" type="pres">
      <dgm:prSet presAssocID="{E3B9BCFD-C5AA-4189-8470-FCFD0407890D}" presName="Name25" presStyleLbl="parChTrans1D4" presStyleIdx="5" presStyleCnt="16"/>
      <dgm:spPr>
        <a:custGeom>
          <a:avLst/>
          <a:gdLst/>
          <a:ahLst/>
          <a:cxnLst/>
          <a:rect l="0" t="0" r="0" b="0"/>
          <a:pathLst>
            <a:path>
              <a:moveTo>
                <a:pt x="0" y="10217"/>
              </a:moveTo>
              <a:lnTo>
                <a:pt x="411049" y="10217"/>
              </a:lnTo>
            </a:path>
          </a:pathLst>
        </a:custGeom>
      </dgm:spPr>
      <dgm:t>
        <a:bodyPr/>
        <a:lstStyle/>
        <a:p>
          <a:endParaRPr lang="en-US"/>
        </a:p>
      </dgm:t>
    </dgm:pt>
    <dgm:pt modelId="{DA806589-F994-413F-B180-F8840CDDD959}" type="pres">
      <dgm:prSet presAssocID="{E3B9BCFD-C5AA-4189-8470-FCFD0407890D}" presName="connTx" presStyleLbl="parChTrans1D4" presStyleIdx="5" presStyleCnt="16"/>
      <dgm:spPr/>
      <dgm:t>
        <a:bodyPr/>
        <a:lstStyle/>
        <a:p>
          <a:endParaRPr lang="en-US"/>
        </a:p>
      </dgm:t>
    </dgm:pt>
    <dgm:pt modelId="{A539B19B-4E22-401A-B47B-C1F6BA2130EA}" type="pres">
      <dgm:prSet presAssocID="{E7FDEC76-6B81-410D-A4AF-5A7E3A45E6AA}" presName="Name30" presStyleCnt="0"/>
      <dgm:spPr/>
      <dgm:t>
        <a:bodyPr/>
        <a:lstStyle/>
        <a:p>
          <a:endParaRPr lang="en-US"/>
        </a:p>
      </dgm:t>
    </dgm:pt>
    <dgm:pt modelId="{E33F37C4-6EDF-4D80-8E8B-7A18C939871D}" type="pres">
      <dgm:prSet presAssocID="{E7FDEC76-6B81-410D-A4AF-5A7E3A45E6AA}" presName="level2Shape" presStyleLbl="node4" presStyleIdx="5" presStyleCnt="16"/>
      <dgm:spPr>
        <a:prstGeom prst="roundRect">
          <a:avLst>
            <a:gd name="adj" fmla="val 10000"/>
          </a:avLst>
        </a:prstGeom>
      </dgm:spPr>
      <dgm:t>
        <a:bodyPr/>
        <a:lstStyle/>
        <a:p>
          <a:endParaRPr lang="en-US"/>
        </a:p>
      </dgm:t>
    </dgm:pt>
    <dgm:pt modelId="{220FFC07-9DFE-43D4-878B-F4C49F7EEC05}" type="pres">
      <dgm:prSet presAssocID="{E7FDEC76-6B81-410D-A4AF-5A7E3A45E6AA}" presName="hierChild3" presStyleCnt="0"/>
      <dgm:spPr/>
      <dgm:t>
        <a:bodyPr/>
        <a:lstStyle/>
        <a:p>
          <a:endParaRPr lang="en-US"/>
        </a:p>
      </dgm:t>
    </dgm:pt>
    <dgm:pt modelId="{DB9DD654-6CC5-4236-94A8-2EE0E98868E7}" type="pres">
      <dgm:prSet presAssocID="{5C5D690F-D956-41A4-AF0E-5B68FD4B1A93}" presName="Name25" presStyleLbl="parChTrans1D2" presStyleIdx="1" presStyleCnt="2"/>
      <dgm:spPr>
        <a:custGeom>
          <a:avLst/>
          <a:gdLst/>
          <a:ahLst/>
          <a:cxnLst/>
          <a:rect l="0" t="0" r="0" b="0"/>
          <a:pathLst>
            <a:path>
              <a:moveTo>
                <a:pt x="0" y="10217"/>
              </a:moveTo>
              <a:lnTo>
                <a:pt x="1181701" y="10217"/>
              </a:lnTo>
            </a:path>
          </a:pathLst>
        </a:custGeom>
      </dgm:spPr>
      <dgm:t>
        <a:bodyPr/>
        <a:lstStyle/>
        <a:p>
          <a:endParaRPr lang="en-US"/>
        </a:p>
      </dgm:t>
    </dgm:pt>
    <dgm:pt modelId="{0CE62306-5D2E-459F-B229-4B63126840C5}" type="pres">
      <dgm:prSet presAssocID="{5C5D690F-D956-41A4-AF0E-5B68FD4B1A93}" presName="connTx" presStyleLbl="parChTrans1D2" presStyleIdx="1" presStyleCnt="2"/>
      <dgm:spPr/>
      <dgm:t>
        <a:bodyPr/>
        <a:lstStyle/>
        <a:p>
          <a:endParaRPr lang="en-US"/>
        </a:p>
      </dgm:t>
    </dgm:pt>
    <dgm:pt modelId="{A6E364E2-4624-4278-930A-53095B5389F4}" type="pres">
      <dgm:prSet presAssocID="{59D0A078-625A-4A5B-97B7-F013C51E9931}" presName="Name30" presStyleCnt="0"/>
      <dgm:spPr/>
      <dgm:t>
        <a:bodyPr/>
        <a:lstStyle/>
        <a:p>
          <a:endParaRPr lang="en-US"/>
        </a:p>
      </dgm:t>
    </dgm:pt>
    <dgm:pt modelId="{770547C4-0EE6-41FE-AE78-A2CE7896814F}" type="pres">
      <dgm:prSet presAssocID="{59D0A078-625A-4A5B-97B7-F013C51E9931}" presName="level2Shape" presStyleLbl="node2" presStyleIdx="1" presStyleCnt="2"/>
      <dgm:spPr>
        <a:prstGeom prst="roundRect">
          <a:avLst>
            <a:gd name="adj" fmla="val 10000"/>
          </a:avLst>
        </a:prstGeom>
      </dgm:spPr>
      <dgm:t>
        <a:bodyPr/>
        <a:lstStyle/>
        <a:p>
          <a:endParaRPr lang="en-US"/>
        </a:p>
      </dgm:t>
    </dgm:pt>
    <dgm:pt modelId="{B184EC01-F9F7-4CA9-86F9-E3E598E7CD9E}" type="pres">
      <dgm:prSet presAssocID="{59D0A078-625A-4A5B-97B7-F013C51E9931}" presName="hierChild3" presStyleCnt="0"/>
      <dgm:spPr/>
      <dgm:t>
        <a:bodyPr/>
        <a:lstStyle/>
        <a:p>
          <a:endParaRPr lang="en-US"/>
        </a:p>
      </dgm:t>
    </dgm:pt>
    <dgm:pt modelId="{54AAABAD-85FA-4CC0-99D2-BA489DAAFB07}" type="pres">
      <dgm:prSet presAssocID="{D0B2B05A-9162-4D2A-9509-7EC4D239B921}" presName="Name25" presStyleLbl="parChTrans1D3" presStyleIdx="2" presStyleCnt="4"/>
      <dgm:spPr>
        <a:custGeom>
          <a:avLst/>
          <a:gdLst/>
          <a:ahLst/>
          <a:cxnLst/>
          <a:rect l="0" t="0" r="0" b="0"/>
          <a:pathLst>
            <a:path>
              <a:moveTo>
                <a:pt x="0" y="10217"/>
              </a:moveTo>
              <a:lnTo>
                <a:pt x="719795" y="10217"/>
              </a:lnTo>
            </a:path>
          </a:pathLst>
        </a:custGeom>
      </dgm:spPr>
      <dgm:t>
        <a:bodyPr/>
        <a:lstStyle/>
        <a:p>
          <a:endParaRPr lang="en-US"/>
        </a:p>
      </dgm:t>
    </dgm:pt>
    <dgm:pt modelId="{8F3A53DF-2C4F-42E0-AF08-4C160A6AC753}" type="pres">
      <dgm:prSet presAssocID="{D0B2B05A-9162-4D2A-9509-7EC4D239B921}" presName="connTx" presStyleLbl="parChTrans1D3" presStyleIdx="2" presStyleCnt="4"/>
      <dgm:spPr/>
      <dgm:t>
        <a:bodyPr/>
        <a:lstStyle/>
        <a:p>
          <a:endParaRPr lang="en-US"/>
        </a:p>
      </dgm:t>
    </dgm:pt>
    <dgm:pt modelId="{EC71C7F5-41CB-4A6B-9660-CC7CD4B72F4B}" type="pres">
      <dgm:prSet presAssocID="{0CF6BC71-005C-40BB-9E14-E0A7FCCFC89A}" presName="Name30" presStyleCnt="0"/>
      <dgm:spPr/>
      <dgm:t>
        <a:bodyPr/>
        <a:lstStyle/>
        <a:p>
          <a:endParaRPr lang="en-US"/>
        </a:p>
      </dgm:t>
    </dgm:pt>
    <dgm:pt modelId="{A793BEAC-0684-4355-AF56-263508B2BD4B}" type="pres">
      <dgm:prSet presAssocID="{0CF6BC71-005C-40BB-9E14-E0A7FCCFC89A}" presName="level2Shape" presStyleLbl="node3" presStyleIdx="2" presStyleCnt="4"/>
      <dgm:spPr>
        <a:prstGeom prst="roundRect">
          <a:avLst>
            <a:gd name="adj" fmla="val 10000"/>
          </a:avLst>
        </a:prstGeom>
      </dgm:spPr>
      <dgm:t>
        <a:bodyPr/>
        <a:lstStyle/>
        <a:p>
          <a:endParaRPr lang="en-US"/>
        </a:p>
      </dgm:t>
    </dgm:pt>
    <dgm:pt modelId="{1DD8EB90-A979-4559-8819-8EF363F439C7}" type="pres">
      <dgm:prSet presAssocID="{0CF6BC71-005C-40BB-9E14-E0A7FCCFC89A}" presName="hierChild3" presStyleCnt="0"/>
      <dgm:spPr/>
      <dgm:t>
        <a:bodyPr/>
        <a:lstStyle/>
        <a:p>
          <a:endParaRPr lang="en-US"/>
        </a:p>
      </dgm:t>
    </dgm:pt>
    <dgm:pt modelId="{C85455E5-9CEB-473E-B3CB-E0970B079786}" type="pres">
      <dgm:prSet presAssocID="{158C69B6-E003-4A96-AA19-23F0B652D23D}" presName="Name25" presStyleLbl="parChTrans1D4" presStyleIdx="6" presStyleCnt="16"/>
      <dgm:spPr>
        <a:custGeom>
          <a:avLst/>
          <a:gdLst/>
          <a:ahLst/>
          <a:cxnLst/>
          <a:rect l="0" t="0" r="0" b="0"/>
          <a:pathLst>
            <a:path>
              <a:moveTo>
                <a:pt x="0" y="10217"/>
              </a:moveTo>
              <a:lnTo>
                <a:pt x="411049" y="10217"/>
              </a:lnTo>
            </a:path>
          </a:pathLst>
        </a:custGeom>
      </dgm:spPr>
      <dgm:t>
        <a:bodyPr/>
        <a:lstStyle/>
        <a:p>
          <a:endParaRPr lang="en-US"/>
        </a:p>
      </dgm:t>
    </dgm:pt>
    <dgm:pt modelId="{E2F047C3-809E-4C43-B32A-47F33AEE0FD7}" type="pres">
      <dgm:prSet presAssocID="{158C69B6-E003-4A96-AA19-23F0B652D23D}" presName="connTx" presStyleLbl="parChTrans1D4" presStyleIdx="6" presStyleCnt="16"/>
      <dgm:spPr/>
      <dgm:t>
        <a:bodyPr/>
        <a:lstStyle/>
        <a:p>
          <a:endParaRPr lang="en-US"/>
        </a:p>
      </dgm:t>
    </dgm:pt>
    <dgm:pt modelId="{3B3911EB-870C-4BA3-AC7A-84DFB27CE255}" type="pres">
      <dgm:prSet presAssocID="{57DB1305-9DDA-4B86-876A-F3AA6350B9B4}" presName="Name30" presStyleCnt="0"/>
      <dgm:spPr/>
      <dgm:t>
        <a:bodyPr/>
        <a:lstStyle/>
        <a:p>
          <a:endParaRPr lang="en-US"/>
        </a:p>
      </dgm:t>
    </dgm:pt>
    <dgm:pt modelId="{9D93BA9C-B6F0-40F1-95FA-8090C2874B0F}" type="pres">
      <dgm:prSet presAssocID="{57DB1305-9DDA-4B86-876A-F3AA6350B9B4}" presName="level2Shape" presStyleLbl="node4" presStyleIdx="6" presStyleCnt="16"/>
      <dgm:spPr>
        <a:prstGeom prst="roundRect">
          <a:avLst>
            <a:gd name="adj" fmla="val 10000"/>
          </a:avLst>
        </a:prstGeom>
      </dgm:spPr>
      <dgm:t>
        <a:bodyPr/>
        <a:lstStyle/>
        <a:p>
          <a:endParaRPr lang="en-US"/>
        </a:p>
      </dgm:t>
    </dgm:pt>
    <dgm:pt modelId="{286F020C-B633-47C1-8137-CB53C5AEEB91}" type="pres">
      <dgm:prSet presAssocID="{57DB1305-9DDA-4B86-876A-F3AA6350B9B4}" presName="hierChild3" presStyleCnt="0"/>
      <dgm:spPr/>
      <dgm:t>
        <a:bodyPr/>
        <a:lstStyle/>
        <a:p>
          <a:endParaRPr lang="en-US"/>
        </a:p>
      </dgm:t>
    </dgm:pt>
    <dgm:pt modelId="{9C46501F-2214-432B-AB25-6091E07F7805}" type="pres">
      <dgm:prSet presAssocID="{85EDE282-AACC-4DB6-88DF-D7A14A281252}" presName="Name25" presStyleLbl="parChTrans1D4" presStyleIdx="7" presStyleCnt="16"/>
      <dgm:spPr>
        <a:custGeom>
          <a:avLst/>
          <a:gdLst/>
          <a:ahLst/>
          <a:cxnLst/>
          <a:rect l="0" t="0" r="0" b="0"/>
          <a:pathLst>
            <a:path>
              <a:moveTo>
                <a:pt x="0" y="10217"/>
              </a:moveTo>
              <a:lnTo>
                <a:pt x="506208" y="10217"/>
              </a:lnTo>
            </a:path>
          </a:pathLst>
        </a:custGeom>
      </dgm:spPr>
      <dgm:t>
        <a:bodyPr/>
        <a:lstStyle/>
        <a:p>
          <a:endParaRPr lang="en-US"/>
        </a:p>
      </dgm:t>
    </dgm:pt>
    <dgm:pt modelId="{E2D80416-B598-41EB-B7D9-ED4138BE7558}" type="pres">
      <dgm:prSet presAssocID="{85EDE282-AACC-4DB6-88DF-D7A14A281252}" presName="connTx" presStyleLbl="parChTrans1D4" presStyleIdx="7" presStyleCnt="16"/>
      <dgm:spPr/>
      <dgm:t>
        <a:bodyPr/>
        <a:lstStyle/>
        <a:p>
          <a:endParaRPr lang="en-US"/>
        </a:p>
      </dgm:t>
    </dgm:pt>
    <dgm:pt modelId="{E309271B-66EE-485E-8C22-EE06675A619F}" type="pres">
      <dgm:prSet presAssocID="{ED061EC6-458F-4F1C-A5E2-D494AD5ABFF8}" presName="Name30" presStyleCnt="0"/>
      <dgm:spPr/>
      <dgm:t>
        <a:bodyPr/>
        <a:lstStyle/>
        <a:p>
          <a:endParaRPr lang="en-US"/>
        </a:p>
      </dgm:t>
    </dgm:pt>
    <dgm:pt modelId="{CCAF69A6-463E-4B4E-A18E-C0DD068EC7DB}" type="pres">
      <dgm:prSet presAssocID="{ED061EC6-458F-4F1C-A5E2-D494AD5ABFF8}" presName="level2Shape" presStyleLbl="node4" presStyleIdx="7" presStyleCnt="16"/>
      <dgm:spPr>
        <a:prstGeom prst="roundRect">
          <a:avLst>
            <a:gd name="adj" fmla="val 10000"/>
          </a:avLst>
        </a:prstGeom>
      </dgm:spPr>
      <dgm:t>
        <a:bodyPr/>
        <a:lstStyle/>
        <a:p>
          <a:endParaRPr lang="en-US"/>
        </a:p>
      </dgm:t>
    </dgm:pt>
    <dgm:pt modelId="{843F3D53-47C4-4AC0-B9C9-DA594EEC5444}" type="pres">
      <dgm:prSet presAssocID="{ED061EC6-458F-4F1C-A5E2-D494AD5ABFF8}" presName="hierChild3" presStyleCnt="0"/>
      <dgm:spPr/>
      <dgm:t>
        <a:bodyPr/>
        <a:lstStyle/>
        <a:p>
          <a:endParaRPr lang="en-US"/>
        </a:p>
      </dgm:t>
    </dgm:pt>
    <dgm:pt modelId="{91D47510-8EA6-42B2-B66D-19BE609F40D9}" type="pres">
      <dgm:prSet presAssocID="{6E8478F4-9453-402F-9A54-74BCA4B868A5}" presName="Name25" presStyleLbl="parChTrans1D4" presStyleIdx="8" presStyleCnt="16"/>
      <dgm:spPr>
        <a:custGeom>
          <a:avLst/>
          <a:gdLst/>
          <a:ahLst/>
          <a:cxnLst/>
          <a:rect l="0" t="0" r="0" b="0"/>
          <a:pathLst>
            <a:path>
              <a:moveTo>
                <a:pt x="0" y="10217"/>
              </a:moveTo>
              <a:lnTo>
                <a:pt x="411049" y="10217"/>
              </a:lnTo>
            </a:path>
          </a:pathLst>
        </a:custGeom>
      </dgm:spPr>
      <dgm:t>
        <a:bodyPr/>
        <a:lstStyle/>
        <a:p>
          <a:endParaRPr lang="en-US"/>
        </a:p>
      </dgm:t>
    </dgm:pt>
    <dgm:pt modelId="{CCA503E4-270F-4F26-83EB-E97B603D5265}" type="pres">
      <dgm:prSet presAssocID="{6E8478F4-9453-402F-9A54-74BCA4B868A5}" presName="connTx" presStyleLbl="parChTrans1D4" presStyleIdx="8" presStyleCnt="16"/>
      <dgm:spPr/>
      <dgm:t>
        <a:bodyPr/>
        <a:lstStyle/>
        <a:p>
          <a:endParaRPr lang="en-US"/>
        </a:p>
      </dgm:t>
    </dgm:pt>
    <dgm:pt modelId="{B4593E0A-6022-47C9-8C7A-24A89F7BD871}" type="pres">
      <dgm:prSet presAssocID="{F746706C-1CE1-4C13-87DD-B27B87695869}" presName="Name30" presStyleCnt="0"/>
      <dgm:spPr/>
      <dgm:t>
        <a:bodyPr/>
        <a:lstStyle/>
        <a:p>
          <a:endParaRPr lang="en-US"/>
        </a:p>
      </dgm:t>
    </dgm:pt>
    <dgm:pt modelId="{BB60927E-5357-455E-BA6F-C0FCF8025D26}" type="pres">
      <dgm:prSet presAssocID="{F746706C-1CE1-4C13-87DD-B27B87695869}" presName="level2Shape" presStyleLbl="node4" presStyleIdx="8" presStyleCnt="16"/>
      <dgm:spPr>
        <a:prstGeom prst="roundRect">
          <a:avLst>
            <a:gd name="adj" fmla="val 10000"/>
          </a:avLst>
        </a:prstGeom>
      </dgm:spPr>
      <dgm:t>
        <a:bodyPr/>
        <a:lstStyle/>
        <a:p>
          <a:endParaRPr lang="en-US"/>
        </a:p>
      </dgm:t>
    </dgm:pt>
    <dgm:pt modelId="{5FACAF75-5B8C-4957-8C6F-64A16C8CEDD0}" type="pres">
      <dgm:prSet presAssocID="{F746706C-1CE1-4C13-87DD-B27B87695869}" presName="hierChild3" presStyleCnt="0"/>
      <dgm:spPr/>
      <dgm:t>
        <a:bodyPr/>
        <a:lstStyle/>
        <a:p>
          <a:endParaRPr lang="en-US"/>
        </a:p>
      </dgm:t>
    </dgm:pt>
    <dgm:pt modelId="{7596D50A-BE8B-49FA-ACA6-F45CA852B92B}" type="pres">
      <dgm:prSet presAssocID="{45156807-4B30-4DE7-8845-A1A7B8F428B9}" presName="Name25" presStyleLbl="parChTrans1D4" presStyleIdx="9" presStyleCnt="16"/>
      <dgm:spPr>
        <a:custGeom>
          <a:avLst/>
          <a:gdLst/>
          <a:ahLst/>
          <a:cxnLst/>
          <a:rect l="0" t="0" r="0" b="0"/>
          <a:pathLst>
            <a:path>
              <a:moveTo>
                <a:pt x="0" y="10217"/>
              </a:moveTo>
              <a:lnTo>
                <a:pt x="506208" y="10217"/>
              </a:lnTo>
            </a:path>
          </a:pathLst>
        </a:custGeom>
      </dgm:spPr>
      <dgm:t>
        <a:bodyPr/>
        <a:lstStyle/>
        <a:p>
          <a:endParaRPr lang="en-US"/>
        </a:p>
      </dgm:t>
    </dgm:pt>
    <dgm:pt modelId="{76F9637A-385D-48AC-8D74-63C72F26C7DC}" type="pres">
      <dgm:prSet presAssocID="{45156807-4B30-4DE7-8845-A1A7B8F428B9}" presName="connTx" presStyleLbl="parChTrans1D4" presStyleIdx="9" presStyleCnt="16"/>
      <dgm:spPr/>
      <dgm:t>
        <a:bodyPr/>
        <a:lstStyle/>
        <a:p>
          <a:endParaRPr lang="en-US"/>
        </a:p>
      </dgm:t>
    </dgm:pt>
    <dgm:pt modelId="{EA161530-1ED0-411F-A383-DCD6BAC7FFE1}" type="pres">
      <dgm:prSet presAssocID="{42E9AD61-B92B-4E95-ACB4-E8EB9194245D}" presName="Name30" presStyleCnt="0"/>
      <dgm:spPr/>
      <dgm:t>
        <a:bodyPr/>
        <a:lstStyle/>
        <a:p>
          <a:endParaRPr lang="en-US"/>
        </a:p>
      </dgm:t>
    </dgm:pt>
    <dgm:pt modelId="{7C285E08-4995-4B82-9E75-6DB6B732BEB1}" type="pres">
      <dgm:prSet presAssocID="{42E9AD61-B92B-4E95-ACB4-E8EB9194245D}" presName="level2Shape" presStyleLbl="node4" presStyleIdx="9" presStyleCnt="16"/>
      <dgm:spPr>
        <a:prstGeom prst="roundRect">
          <a:avLst>
            <a:gd name="adj" fmla="val 10000"/>
          </a:avLst>
        </a:prstGeom>
      </dgm:spPr>
      <dgm:t>
        <a:bodyPr/>
        <a:lstStyle/>
        <a:p>
          <a:endParaRPr lang="en-US"/>
        </a:p>
      </dgm:t>
    </dgm:pt>
    <dgm:pt modelId="{495A33DF-64D6-4D7C-A896-17CA3E8B2915}" type="pres">
      <dgm:prSet presAssocID="{42E9AD61-B92B-4E95-ACB4-E8EB9194245D}" presName="hierChild3" presStyleCnt="0"/>
      <dgm:spPr/>
      <dgm:t>
        <a:bodyPr/>
        <a:lstStyle/>
        <a:p>
          <a:endParaRPr lang="en-US"/>
        </a:p>
      </dgm:t>
    </dgm:pt>
    <dgm:pt modelId="{A1C4EA50-2A95-4D46-B5DB-E7CF28BAD478}" type="pres">
      <dgm:prSet presAssocID="{E6D72856-E8E9-4326-9C12-161750D6BE20}" presName="Name25" presStyleLbl="parChTrans1D4" presStyleIdx="10" presStyleCnt="16"/>
      <dgm:spPr>
        <a:custGeom>
          <a:avLst/>
          <a:gdLst/>
          <a:ahLst/>
          <a:cxnLst/>
          <a:rect l="0" t="0" r="0" b="0"/>
          <a:pathLst>
            <a:path>
              <a:moveTo>
                <a:pt x="0" y="10217"/>
              </a:moveTo>
              <a:lnTo>
                <a:pt x="411049" y="10217"/>
              </a:lnTo>
            </a:path>
          </a:pathLst>
        </a:custGeom>
      </dgm:spPr>
      <dgm:t>
        <a:bodyPr/>
        <a:lstStyle/>
        <a:p>
          <a:endParaRPr lang="en-US"/>
        </a:p>
      </dgm:t>
    </dgm:pt>
    <dgm:pt modelId="{87384748-EECD-4CF0-B8BF-9122C7B30064}" type="pres">
      <dgm:prSet presAssocID="{E6D72856-E8E9-4326-9C12-161750D6BE20}" presName="connTx" presStyleLbl="parChTrans1D4" presStyleIdx="10" presStyleCnt="16"/>
      <dgm:spPr/>
      <dgm:t>
        <a:bodyPr/>
        <a:lstStyle/>
        <a:p>
          <a:endParaRPr lang="en-US"/>
        </a:p>
      </dgm:t>
    </dgm:pt>
    <dgm:pt modelId="{19B532D4-7639-4AE0-9F78-54C2209229A6}" type="pres">
      <dgm:prSet presAssocID="{FD6FB84E-9E8E-4371-9C42-6483CE343B7E}" presName="Name30" presStyleCnt="0"/>
      <dgm:spPr/>
      <dgm:t>
        <a:bodyPr/>
        <a:lstStyle/>
        <a:p>
          <a:endParaRPr lang="en-US"/>
        </a:p>
      </dgm:t>
    </dgm:pt>
    <dgm:pt modelId="{ECA1DE20-357E-4795-9DF0-8D145092DDDB}" type="pres">
      <dgm:prSet presAssocID="{FD6FB84E-9E8E-4371-9C42-6483CE343B7E}" presName="level2Shape" presStyleLbl="node4" presStyleIdx="10" presStyleCnt="16"/>
      <dgm:spPr>
        <a:prstGeom prst="roundRect">
          <a:avLst>
            <a:gd name="adj" fmla="val 10000"/>
          </a:avLst>
        </a:prstGeom>
      </dgm:spPr>
      <dgm:t>
        <a:bodyPr/>
        <a:lstStyle/>
        <a:p>
          <a:endParaRPr lang="en-US"/>
        </a:p>
      </dgm:t>
    </dgm:pt>
    <dgm:pt modelId="{E1EA8671-8356-49B6-93DC-61C125F6EE48}" type="pres">
      <dgm:prSet presAssocID="{FD6FB84E-9E8E-4371-9C42-6483CE343B7E}" presName="hierChild3" presStyleCnt="0"/>
      <dgm:spPr/>
      <dgm:t>
        <a:bodyPr/>
        <a:lstStyle/>
        <a:p>
          <a:endParaRPr lang="en-US"/>
        </a:p>
      </dgm:t>
    </dgm:pt>
    <dgm:pt modelId="{6ACC9FA1-A237-4B23-A5D7-72025C8CF202}" type="pres">
      <dgm:prSet presAssocID="{3D7ADA39-CF83-40B1-8892-A7287BA75E5E}" presName="Name25" presStyleLbl="parChTrans1D3" presStyleIdx="3" presStyleCnt="4"/>
      <dgm:spPr>
        <a:custGeom>
          <a:avLst/>
          <a:gdLst/>
          <a:ahLst/>
          <a:cxnLst/>
          <a:rect l="0" t="0" r="0" b="0"/>
          <a:pathLst>
            <a:path>
              <a:moveTo>
                <a:pt x="0" y="10217"/>
              </a:moveTo>
              <a:lnTo>
                <a:pt x="719795" y="10217"/>
              </a:lnTo>
            </a:path>
          </a:pathLst>
        </a:custGeom>
      </dgm:spPr>
      <dgm:t>
        <a:bodyPr/>
        <a:lstStyle/>
        <a:p>
          <a:endParaRPr lang="en-US"/>
        </a:p>
      </dgm:t>
    </dgm:pt>
    <dgm:pt modelId="{DF47456C-34A3-43A1-8D0A-3C101566189F}" type="pres">
      <dgm:prSet presAssocID="{3D7ADA39-CF83-40B1-8892-A7287BA75E5E}" presName="connTx" presStyleLbl="parChTrans1D3" presStyleIdx="3" presStyleCnt="4"/>
      <dgm:spPr/>
      <dgm:t>
        <a:bodyPr/>
        <a:lstStyle/>
        <a:p>
          <a:endParaRPr lang="en-US"/>
        </a:p>
      </dgm:t>
    </dgm:pt>
    <dgm:pt modelId="{6CC6F56E-B283-4243-B344-8FC7BD363A96}" type="pres">
      <dgm:prSet presAssocID="{03C85DE4-A0BB-4959-9879-B905DD50E074}" presName="Name30" presStyleCnt="0"/>
      <dgm:spPr/>
      <dgm:t>
        <a:bodyPr/>
        <a:lstStyle/>
        <a:p>
          <a:endParaRPr lang="en-US"/>
        </a:p>
      </dgm:t>
    </dgm:pt>
    <dgm:pt modelId="{99A9A1F6-241E-4BB7-87F7-A5E528019F16}" type="pres">
      <dgm:prSet presAssocID="{03C85DE4-A0BB-4959-9879-B905DD50E074}" presName="level2Shape" presStyleLbl="node3" presStyleIdx="3" presStyleCnt="4"/>
      <dgm:spPr>
        <a:prstGeom prst="roundRect">
          <a:avLst>
            <a:gd name="adj" fmla="val 10000"/>
          </a:avLst>
        </a:prstGeom>
      </dgm:spPr>
      <dgm:t>
        <a:bodyPr/>
        <a:lstStyle/>
        <a:p>
          <a:endParaRPr lang="en-US"/>
        </a:p>
      </dgm:t>
    </dgm:pt>
    <dgm:pt modelId="{C8A94213-D1F7-42A6-8F87-2A63BE57F09D}" type="pres">
      <dgm:prSet presAssocID="{03C85DE4-A0BB-4959-9879-B905DD50E074}" presName="hierChild3" presStyleCnt="0"/>
      <dgm:spPr/>
      <dgm:t>
        <a:bodyPr/>
        <a:lstStyle/>
        <a:p>
          <a:endParaRPr lang="en-US"/>
        </a:p>
      </dgm:t>
    </dgm:pt>
    <dgm:pt modelId="{5E053BD9-3507-4177-8AA8-6738319F0B5E}" type="pres">
      <dgm:prSet presAssocID="{6C9DB70E-4475-4C17-BEF3-F9BAB557E99B}" presName="Name25" presStyleLbl="parChTrans1D4" presStyleIdx="11" presStyleCnt="16"/>
      <dgm:spPr>
        <a:custGeom>
          <a:avLst/>
          <a:gdLst/>
          <a:ahLst/>
          <a:cxnLst/>
          <a:rect l="0" t="0" r="0" b="0"/>
          <a:pathLst>
            <a:path>
              <a:moveTo>
                <a:pt x="0" y="10217"/>
              </a:moveTo>
              <a:lnTo>
                <a:pt x="411049" y="10217"/>
              </a:lnTo>
            </a:path>
          </a:pathLst>
        </a:custGeom>
      </dgm:spPr>
      <dgm:t>
        <a:bodyPr/>
        <a:lstStyle/>
        <a:p>
          <a:endParaRPr lang="en-US"/>
        </a:p>
      </dgm:t>
    </dgm:pt>
    <dgm:pt modelId="{85814214-D0BF-4D6E-85AA-92A3763AAF31}" type="pres">
      <dgm:prSet presAssocID="{6C9DB70E-4475-4C17-BEF3-F9BAB557E99B}" presName="connTx" presStyleLbl="parChTrans1D4" presStyleIdx="11" presStyleCnt="16"/>
      <dgm:spPr/>
      <dgm:t>
        <a:bodyPr/>
        <a:lstStyle/>
        <a:p>
          <a:endParaRPr lang="en-US"/>
        </a:p>
      </dgm:t>
    </dgm:pt>
    <dgm:pt modelId="{5B43977F-86A7-49C1-B43C-F5F134FEFC75}" type="pres">
      <dgm:prSet presAssocID="{EC30994B-A64F-496D-A279-58E4AB2679E7}" presName="Name30" presStyleCnt="0"/>
      <dgm:spPr/>
      <dgm:t>
        <a:bodyPr/>
        <a:lstStyle/>
        <a:p>
          <a:endParaRPr lang="en-US"/>
        </a:p>
      </dgm:t>
    </dgm:pt>
    <dgm:pt modelId="{46602642-14FA-4F2F-A3EE-58EAC7027A1E}" type="pres">
      <dgm:prSet presAssocID="{EC30994B-A64F-496D-A279-58E4AB2679E7}" presName="level2Shape" presStyleLbl="node4" presStyleIdx="11" presStyleCnt="16"/>
      <dgm:spPr>
        <a:prstGeom prst="roundRect">
          <a:avLst>
            <a:gd name="adj" fmla="val 10000"/>
          </a:avLst>
        </a:prstGeom>
      </dgm:spPr>
      <dgm:t>
        <a:bodyPr/>
        <a:lstStyle/>
        <a:p>
          <a:endParaRPr lang="en-US"/>
        </a:p>
      </dgm:t>
    </dgm:pt>
    <dgm:pt modelId="{DED1FF11-6EFE-4C55-989F-2485E5339190}" type="pres">
      <dgm:prSet presAssocID="{EC30994B-A64F-496D-A279-58E4AB2679E7}" presName="hierChild3" presStyleCnt="0"/>
      <dgm:spPr/>
      <dgm:t>
        <a:bodyPr/>
        <a:lstStyle/>
        <a:p>
          <a:endParaRPr lang="en-US"/>
        </a:p>
      </dgm:t>
    </dgm:pt>
    <dgm:pt modelId="{93F01A23-8E78-480B-9E41-A4322E6D2CEA}" type="pres">
      <dgm:prSet presAssocID="{A2A4E466-24C6-4A44-96FB-543292AACB81}" presName="Name25" presStyleLbl="parChTrans1D4" presStyleIdx="12" presStyleCnt="16"/>
      <dgm:spPr>
        <a:custGeom>
          <a:avLst/>
          <a:gdLst/>
          <a:ahLst/>
          <a:cxnLst/>
          <a:rect l="0" t="0" r="0" b="0"/>
          <a:pathLst>
            <a:path>
              <a:moveTo>
                <a:pt x="0" y="10217"/>
              </a:moveTo>
              <a:lnTo>
                <a:pt x="506208" y="10217"/>
              </a:lnTo>
            </a:path>
          </a:pathLst>
        </a:custGeom>
      </dgm:spPr>
      <dgm:t>
        <a:bodyPr/>
        <a:lstStyle/>
        <a:p>
          <a:endParaRPr lang="en-US"/>
        </a:p>
      </dgm:t>
    </dgm:pt>
    <dgm:pt modelId="{29E16849-4CB9-4525-9A2E-17C859524DA4}" type="pres">
      <dgm:prSet presAssocID="{A2A4E466-24C6-4A44-96FB-543292AACB81}" presName="connTx" presStyleLbl="parChTrans1D4" presStyleIdx="12" presStyleCnt="16"/>
      <dgm:spPr/>
      <dgm:t>
        <a:bodyPr/>
        <a:lstStyle/>
        <a:p>
          <a:endParaRPr lang="en-US"/>
        </a:p>
      </dgm:t>
    </dgm:pt>
    <dgm:pt modelId="{D72B5F37-60CB-461F-AA9D-B6BACA1EB167}" type="pres">
      <dgm:prSet presAssocID="{126ECEF5-A223-4240-80C8-274C720F67FF}" presName="Name30" presStyleCnt="0"/>
      <dgm:spPr/>
      <dgm:t>
        <a:bodyPr/>
        <a:lstStyle/>
        <a:p>
          <a:endParaRPr lang="en-US"/>
        </a:p>
      </dgm:t>
    </dgm:pt>
    <dgm:pt modelId="{8B8D5A7F-4973-4D98-80D4-7A20152B93B8}" type="pres">
      <dgm:prSet presAssocID="{126ECEF5-A223-4240-80C8-274C720F67FF}" presName="level2Shape" presStyleLbl="node4" presStyleIdx="12" presStyleCnt="16"/>
      <dgm:spPr>
        <a:prstGeom prst="roundRect">
          <a:avLst>
            <a:gd name="adj" fmla="val 10000"/>
          </a:avLst>
        </a:prstGeom>
      </dgm:spPr>
      <dgm:t>
        <a:bodyPr/>
        <a:lstStyle/>
        <a:p>
          <a:endParaRPr lang="en-US"/>
        </a:p>
      </dgm:t>
    </dgm:pt>
    <dgm:pt modelId="{1790253F-59BC-45F6-A0E2-2689A59DAE89}" type="pres">
      <dgm:prSet presAssocID="{126ECEF5-A223-4240-80C8-274C720F67FF}" presName="hierChild3" presStyleCnt="0"/>
      <dgm:spPr/>
      <dgm:t>
        <a:bodyPr/>
        <a:lstStyle/>
        <a:p>
          <a:endParaRPr lang="en-US"/>
        </a:p>
      </dgm:t>
    </dgm:pt>
    <dgm:pt modelId="{D76DABEF-2FC6-49B3-8B3D-FEE74A540530}" type="pres">
      <dgm:prSet presAssocID="{ABDCE0F9-4B76-49B2-9C5A-60CBCF796915}" presName="Name25" presStyleLbl="parChTrans1D4" presStyleIdx="13" presStyleCnt="16"/>
      <dgm:spPr>
        <a:custGeom>
          <a:avLst/>
          <a:gdLst/>
          <a:ahLst/>
          <a:cxnLst/>
          <a:rect l="0" t="0" r="0" b="0"/>
          <a:pathLst>
            <a:path>
              <a:moveTo>
                <a:pt x="0" y="10217"/>
              </a:moveTo>
              <a:lnTo>
                <a:pt x="411049" y="10217"/>
              </a:lnTo>
            </a:path>
          </a:pathLst>
        </a:custGeom>
      </dgm:spPr>
      <dgm:t>
        <a:bodyPr/>
        <a:lstStyle/>
        <a:p>
          <a:endParaRPr lang="en-US"/>
        </a:p>
      </dgm:t>
    </dgm:pt>
    <dgm:pt modelId="{51B35653-447E-42EB-A2E0-42BA4241DF56}" type="pres">
      <dgm:prSet presAssocID="{ABDCE0F9-4B76-49B2-9C5A-60CBCF796915}" presName="connTx" presStyleLbl="parChTrans1D4" presStyleIdx="13" presStyleCnt="16"/>
      <dgm:spPr/>
      <dgm:t>
        <a:bodyPr/>
        <a:lstStyle/>
        <a:p>
          <a:endParaRPr lang="en-US"/>
        </a:p>
      </dgm:t>
    </dgm:pt>
    <dgm:pt modelId="{5B1EA879-C3E1-43BD-A68E-519A531600E0}" type="pres">
      <dgm:prSet presAssocID="{756AE16D-7044-4538-96D0-C53CACD737BB}" presName="Name30" presStyleCnt="0"/>
      <dgm:spPr/>
      <dgm:t>
        <a:bodyPr/>
        <a:lstStyle/>
        <a:p>
          <a:endParaRPr lang="en-US"/>
        </a:p>
      </dgm:t>
    </dgm:pt>
    <dgm:pt modelId="{71C4B89A-B50B-4A52-AF0D-28A7BBD0120C}" type="pres">
      <dgm:prSet presAssocID="{756AE16D-7044-4538-96D0-C53CACD737BB}" presName="level2Shape" presStyleLbl="node4" presStyleIdx="13" presStyleCnt="16"/>
      <dgm:spPr>
        <a:prstGeom prst="roundRect">
          <a:avLst>
            <a:gd name="adj" fmla="val 10000"/>
          </a:avLst>
        </a:prstGeom>
      </dgm:spPr>
      <dgm:t>
        <a:bodyPr/>
        <a:lstStyle/>
        <a:p>
          <a:endParaRPr lang="en-US"/>
        </a:p>
      </dgm:t>
    </dgm:pt>
    <dgm:pt modelId="{79D16BFC-48E2-4D92-8139-EEAAD70A813F}" type="pres">
      <dgm:prSet presAssocID="{756AE16D-7044-4538-96D0-C53CACD737BB}" presName="hierChild3" presStyleCnt="0"/>
      <dgm:spPr/>
      <dgm:t>
        <a:bodyPr/>
        <a:lstStyle/>
        <a:p>
          <a:endParaRPr lang="en-US"/>
        </a:p>
      </dgm:t>
    </dgm:pt>
    <dgm:pt modelId="{DD5AA966-B13A-4D77-9A83-F4A0A8EA55D2}" type="pres">
      <dgm:prSet presAssocID="{213222A6-D96C-454B-8F54-D7D567C1C415}" presName="Name25" presStyleLbl="parChTrans1D4" presStyleIdx="14" presStyleCnt="16"/>
      <dgm:spPr>
        <a:custGeom>
          <a:avLst/>
          <a:gdLst/>
          <a:ahLst/>
          <a:cxnLst/>
          <a:rect l="0" t="0" r="0" b="0"/>
          <a:pathLst>
            <a:path>
              <a:moveTo>
                <a:pt x="0" y="10217"/>
              </a:moveTo>
              <a:lnTo>
                <a:pt x="506208" y="10217"/>
              </a:lnTo>
            </a:path>
          </a:pathLst>
        </a:custGeom>
      </dgm:spPr>
      <dgm:t>
        <a:bodyPr/>
        <a:lstStyle/>
        <a:p>
          <a:endParaRPr lang="en-US"/>
        </a:p>
      </dgm:t>
    </dgm:pt>
    <dgm:pt modelId="{9E81533D-74A7-4A9B-9493-7F5DEC6D33AE}" type="pres">
      <dgm:prSet presAssocID="{213222A6-D96C-454B-8F54-D7D567C1C415}" presName="connTx" presStyleLbl="parChTrans1D4" presStyleIdx="14" presStyleCnt="16"/>
      <dgm:spPr/>
      <dgm:t>
        <a:bodyPr/>
        <a:lstStyle/>
        <a:p>
          <a:endParaRPr lang="en-US"/>
        </a:p>
      </dgm:t>
    </dgm:pt>
    <dgm:pt modelId="{2AF2968F-2B7C-417A-A36C-5786874BB81D}" type="pres">
      <dgm:prSet presAssocID="{CC59DABD-D75E-42D0-8BAA-D3F09EBB1882}" presName="Name30" presStyleCnt="0"/>
      <dgm:spPr/>
      <dgm:t>
        <a:bodyPr/>
        <a:lstStyle/>
        <a:p>
          <a:endParaRPr lang="en-US"/>
        </a:p>
      </dgm:t>
    </dgm:pt>
    <dgm:pt modelId="{4CC6E7F0-E62F-447B-A2A2-1F0142D34DAE}" type="pres">
      <dgm:prSet presAssocID="{CC59DABD-D75E-42D0-8BAA-D3F09EBB1882}" presName="level2Shape" presStyleLbl="node4" presStyleIdx="14" presStyleCnt="16"/>
      <dgm:spPr>
        <a:prstGeom prst="roundRect">
          <a:avLst>
            <a:gd name="adj" fmla="val 10000"/>
          </a:avLst>
        </a:prstGeom>
      </dgm:spPr>
      <dgm:t>
        <a:bodyPr/>
        <a:lstStyle/>
        <a:p>
          <a:endParaRPr lang="en-US"/>
        </a:p>
      </dgm:t>
    </dgm:pt>
    <dgm:pt modelId="{F1D84034-B1BC-474A-8394-5FF989764CD1}" type="pres">
      <dgm:prSet presAssocID="{CC59DABD-D75E-42D0-8BAA-D3F09EBB1882}" presName="hierChild3" presStyleCnt="0"/>
      <dgm:spPr/>
      <dgm:t>
        <a:bodyPr/>
        <a:lstStyle/>
        <a:p>
          <a:endParaRPr lang="en-US"/>
        </a:p>
      </dgm:t>
    </dgm:pt>
    <dgm:pt modelId="{41EBC67C-C24F-4C67-8FA4-12B0308777D4}" type="pres">
      <dgm:prSet presAssocID="{A9CAF028-A6C8-469A-A593-4773641350B8}" presName="Name25" presStyleLbl="parChTrans1D4" presStyleIdx="15" presStyleCnt="16"/>
      <dgm:spPr>
        <a:custGeom>
          <a:avLst/>
          <a:gdLst/>
          <a:ahLst/>
          <a:cxnLst/>
          <a:rect l="0" t="0" r="0" b="0"/>
          <a:pathLst>
            <a:path>
              <a:moveTo>
                <a:pt x="0" y="10217"/>
              </a:moveTo>
              <a:lnTo>
                <a:pt x="411049" y="10217"/>
              </a:lnTo>
            </a:path>
          </a:pathLst>
        </a:custGeom>
      </dgm:spPr>
      <dgm:t>
        <a:bodyPr/>
        <a:lstStyle/>
        <a:p>
          <a:endParaRPr lang="en-US"/>
        </a:p>
      </dgm:t>
    </dgm:pt>
    <dgm:pt modelId="{9FF47F90-593A-4305-A850-300BE7D3DD60}" type="pres">
      <dgm:prSet presAssocID="{A9CAF028-A6C8-469A-A593-4773641350B8}" presName="connTx" presStyleLbl="parChTrans1D4" presStyleIdx="15" presStyleCnt="16"/>
      <dgm:spPr/>
      <dgm:t>
        <a:bodyPr/>
        <a:lstStyle/>
        <a:p>
          <a:endParaRPr lang="en-US"/>
        </a:p>
      </dgm:t>
    </dgm:pt>
    <dgm:pt modelId="{64E64717-E378-4BB9-BC28-AAA243A1B2FB}" type="pres">
      <dgm:prSet presAssocID="{96A79212-BAA3-462E-ADE4-3D6C5BE67F3A}" presName="Name30" presStyleCnt="0"/>
      <dgm:spPr/>
      <dgm:t>
        <a:bodyPr/>
        <a:lstStyle/>
        <a:p>
          <a:endParaRPr lang="en-US"/>
        </a:p>
      </dgm:t>
    </dgm:pt>
    <dgm:pt modelId="{741F9909-D795-4CBE-95D0-B2027EC7DE7F}" type="pres">
      <dgm:prSet presAssocID="{96A79212-BAA3-462E-ADE4-3D6C5BE67F3A}" presName="level2Shape" presStyleLbl="node4" presStyleIdx="15" presStyleCnt="16"/>
      <dgm:spPr>
        <a:prstGeom prst="roundRect">
          <a:avLst>
            <a:gd name="adj" fmla="val 10000"/>
          </a:avLst>
        </a:prstGeom>
      </dgm:spPr>
      <dgm:t>
        <a:bodyPr/>
        <a:lstStyle/>
        <a:p>
          <a:endParaRPr lang="en-US"/>
        </a:p>
      </dgm:t>
    </dgm:pt>
    <dgm:pt modelId="{442E54F7-5B24-4B51-A627-06C080BAD90D}" type="pres">
      <dgm:prSet presAssocID="{96A79212-BAA3-462E-ADE4-3D6C5BE67F3A}" presName="hierChild3" presStyleCnt="0"/>
      <dgm:spPr/>
      <dgm:t>
        <a:bodyPr/>
        <a:lstStyle/>
        <a:p>
          <a:endParaRPr lang="en-US"/>
        </a:p>
      </dgm:t>
    </dgm:pt>
    <dgm:pt modelId="{6BD53CFA-8042-40AB-AAA6-E358408BA6DF}" type="pres">
      <dgm:prSet presAssocID="{2C051526-FFC3-4E54-99EF-1C1F3CE5D66C}" presName="bgShapesFlow" presStyleCnt="0"/>
      <dgm:spPr/>
      <dgm:t>
        <a:bodyPr/>
        <a:lstStyle/>
        <a:p>
          <a:endParaRPr lang="en-US"/>
        </a:p>
      </dgm:t>
    </dgm:pt>
  </dgm:ptLst>
  <dgm:cxnLst>
    <dgm:cxn modelId="{E4AE3851-4730-4884-B58F-88224F39D5F5}" type="presOf" srcId="{6C9DB70E-4475-4C17-BEF3-F9BAB557E99B}" destId="{85814214-D0BF-4D6E-85AA-92A3763AAF31}" srcOrd="1" destOrd="0" presId="urn:microsoft.com/office/officeart/2005/8/layout/hierarchy5"/>
    <dgm:cxn modelId="{857F54EE-F7E0-4FE0-AE53-57155051E43D}" type="presOf" srcId="{58C86FFB-BBCD-4C84-8C02-DD703F80CB60}" destId="{23C95540-D175-40FB-B27F-2CDE2DC837BE}" srcOrd="1" destOrd="0" presId="urn:microsoft.com/office/officeart/2005/8/layout/hierarchy5"/>
    <dgm:cxn modelId="{E99593C7-117B-49BD-A6A1-ED4DEC539631}" type="presOf" srcId="{59D0A078-625A-4A5B-97B7-F013C51E9931}" destId="{770547C4-0EE6-41FE-AE78-A2CE7896814F}" srcOrd="0" destOrd="0" presId="urn:microsoft.com/office/officeart/2005/8/layout/hierarchy5"/>
    <dgm:cxn modelId="{9A31FDA6-512D-49CC-94C2-ED25EFDE3C85}" type="presOf" srcId="{7807AEAD-057F-429B-8DCF-492AE71F4696}" destId="{78E99105-C0E0-4F98-810D-60586605EBEF}" srcOrd="0" destOrd="0" presId="urn:microsoft.com/office/officeart/2005/8/layout/hierarchy5"/>
    <dgm:cxn modelId="{201AE108-1B50-439D-BAFE-BBC3FD5740CF}" type="presOf" srcId="{5C5D690F-D956-41A4-AF0E-5B68FD4B1A93}" destId="{0CE62306-5D2E-459F-B229-4B63126840C5}" srcOrd="1" destOrd="0" presId="urn:microsoft.com/office/officeart/2005/8/layout/hierarchy5"/>
    <dgm:cxn modelId="{4275B113-7336-4774-B95B-6E4B826AF1EB}" type="presOf" srcId="{85EDE282-AACC-4DB6-88DF-D7A14A281252}" destId="{E2D80416-B598-41EB-B7D9-ED4138BE7558}" srcOrd="1" destOrd="0" presId="urn:microsoft.com/office/officeart/2005/8/layout/hierarchy5"/>
    <dgm:cxn modelId="{B3C88CC9-2452-4B67-A7E0-0661959CE72D}" srcId="{03C85DE4-A0BB-4959-9879-B905DD50E074}" destId="{EC30994B-A64F-496D-A279-58E4AB2679E7}" srcOrd="0" destOrd="0" parTransId="{6C9DB70E-4475-4C17-BEF3-F9BAB557E99B}" sibTransId="{F98872A7-40BE-45E3-BD35-831C65D9EDFA}"/>
    <dgm:cxn modelId="{18E91BCE-990B-405A-92B4-5B8647C5E054}" type="presOf" srcId="{E3B9BCFD-C5AA-4189-8470-FCFD0407890D}" destId="{F06F03C7-1C3F-4A44-AC9A-7E0C78220AA5}" srcOrd="0" destOrd="0" presId="urn:microsoft.com/office/officeart/2005/8/layout/hierarchy5"/>
    <dgm:cxn modelId="{510A98EF-B406-45C8-A48D-233FF6B3F888}" type="presOf" srcId="{2C051526-FFC3-4E54-99EF-1C1F3CE5D66C}" destId="{CE11E1ED-BAA7-405B-95AE-CB0C133D071E}" srcOrd="0" destOrd="0" presId="urn:microsoft.com/office/officeart/2005/8/layout/hierarchy5"/>
    <dgm:cxn modelId="{E49CE940-A028-4CD7-9CFF-554055F92E7E}" type="presOf" srcId="{213222A6-D96C-454B-8F54-D7D567C1C415}" destId="{9E81533D-74A7-4A9B-9493-7F5DEC6D33AE}" srcOrd="1" destOrd="0" presId="urn:microsoft.com/office/officeart/2005/8/layout/hierarchy5"/>
    <dgm:cxn modelId="{ED24085D-5ABB-43C9-A34D-51F34B46D771}" type="presOf" srcId="{ABDCE0F9-4B76-49B2-9C5A-60CBCF796915}" destId="{51B35653-447E-42EB-A2E0-42BA4241DF56}" srcOrd="1" destOrd="0" presId="urn:microsoft.com/office/officeart/2005/8/layout/hierarchy5"/>
    <dgm:cxn modelId="{1B530D92-2230-4E31-8ACD-CAFE5A34DF70}" type="presOf" srcId="{3D7ADA39-CF83-40B1-8892-A7287BA75E5E}" destId="{6ACC9FA1-A237-4B23-A5D7-72025C8CF202}" srcOrd="0" destOrd="0" presId="urn:microsoft.com/office/officeart/2005/8/layout/hierarchy5"/>
    <dgm:cxn modelId="{9419738C-9920-45A2-B089-4A3A0A149248}" type="presOf" srcId="{126ECEF5-A223-4240-80C8-274C720F67FF}" destId="{8B8D5A7F-4973-4D98-80D4-7A20152B93B8}" srcOrd="0" destOrd="0" presId="urn:microsoft.com/office/officeart/2005/8/layout/hierarchy5"/>
    <dgm:cxn modelId="{3856E336-4E81-4430-821F-D38F463046F6}" srcId="{F4739207-26DE-4237-8194-AA756DEE1A0E}" destId="{7807AEAD-057F-429B-8DCF-492AE71F4696}" srcOrd="0" destOrd="0" parTransId="{12CA49F8-40E4-4BCD-810B-4A9EBE52931A}" sibTransId="{830A602C-8A54-4115-AFE9-EF8B8B940224}"/>
    <dgm:cxn modelId="{9FFF898E-1DAB-45B4-AFC4-B661A5DB4F52}" type="presOf" srcId="{158C69B6-E003-4A96-AA19-23F0B652D23D}" destId="{C85455E5-9CEB-473E-B3CB-E0970B079786}" srcOrd="0" destOrd="0" presId="urn:microsoft.com/office/officeart/2005/8/layout/hierarchy5"/>
    <dgm:cxn modelId="{FCAEF86A-CDEA-45FD-A3AC-726912ED4912}" type="presOf" srcId="{7E49AB25-7409-48C5-B8C0-8FCBAB4A6995}" destId="{812B9EF8-C8B1-4A10-85DE-90C0777F41F4}" srcOrd="1" destOrd="0" presId="urn:microsoft.com/office/officeart/2005/8/layout/hierarchy5"/>
    <dgm:cxn modelId="{117B7FCD-BB3A-4CC3-A2A6-34CB3C72D15B}" type="presOf" srcId="{173EBFA8-F324-4CF9-92EC-35E90F4C1260}" destId="{B693B0A6-C5C0-4058-97F0-9B4D7A6841E0}" srcOrd="0" destOrd="0" presId="urn:microsoft.com/office/officeart/2005/8/layout/hierarchy5"/>
    <dgm:cxn modelId="{088B556A-BBAE-4E9A-9702-89A939FC20DD}" type="presOf" srcId="{2DAD7502-2771-41EB-8B7C-1D2567EA725F}" destId="{F3B06E62-9CC4-47BD-BCA4-79A211548FFB}" srcOrd="0" destOrd="0" presId="urn:microsoft.com/office/officeart/2005/8/layout/hierarchy5"/>
    <dgm:cxn modelId="{10FF27C0-D202-4933-9712-2D3D205D1270}" srcId="{7807AEAD-057F-429B-8DCF-492AE71F4696}" destId="{7D60EE87-5832-4F88-BC07-9A55F5C17677}" srcOrd="0" destOrd="0" parTransId="{499D750C-39E2-4E4B-838C-CCD019F3F3CB}" sibTransId="{3DBE37A8-7CAD-4D0F-8BDE-DAF8FD7AD5C3}"/>
    <dgm:cxn modelId="{B2AC6573-0334-404E-8091-2271A40E28A2}" type="presOf" srcId="{7D60EE87-5832-4F88-BC07-9A55F5C17677}" destId="{037C048F-8154-439B-9498-3BEC1749BD67}" srcOrd="0" destOrd="0" presId="urn:microsoft.com/office/officeart/2005/8/layout/hierarchy5"/>
    <dgm:cxn modelId="{070B3DE4-08EF-4731-8C6B-E4C3F64F285E}" type="presOf" srcId="{7E49AB25-7409-48C5-B8C0-8FCBAB4A6995}" destId="{9EA4EE43-B4C9-4F0E-B794-5FBBC7177334}" srcOrd="0" destOrd="0" presId="urn:microsoft.com/office/officeart/2005/8/layout/hierarchy5"/>
    <dgm:cxn modelId="{02D3E124-9516-4C22-85F1-ECA519371B5F}" srcId="{EC30994B-A64F-496D-A279-58E4AB2679E7}" destId="{CC59DABD-D75E-42D0-8BAA-D3F09EBB1882}" srcOrd="1" destOrd="0" parTransId="{213222A6-D96C-454B-8F54-D7D567C1C415}" sibTransId="{CC37832F-0CB8-484D-8D93-859480C2E991}"/>
    <dgm:cxn modelId="{ECB98AA1-8DAE-4712-918B-89A72B4FA015}" type="presOf" srcId="{45156807-4B30-4DE7-8845-A1A7B8F428B9}" destId="{76F9637A-385D-48AC-8D74-63C72F26C7DC}" srcOrd="1" destOrd="0" presId="urn:microsoft.com/office/officeart/2005/8/layout/hierarchy5"/>
    <dgm:cxn modelId="{A17CCCDC-0848-4543-A43F-B0F94BE94708}" type="presOf" srcId="{F746706C-1CE1-4C13-87DD-B27B87695869}" destId="{BB60927E-5357-455E-BA6F-C0FCF8025D26}" srcOrd="0" destOrd="0" presId="urn:microsoft.com/office/officeart/2005/8/layout/hierarchy5"/>
    <dgm:cxn modelId="{1A99D49B-16C2-43C8-93D7-43A1E25051A9}" type="presOf" srcId="{58C86FFB-BBCD-4C84-8C02-DD703F80CB60}" destId="{7CC0C5E7-B825-4D59-827C-966678274EE6}" srcOrd="0" destOrd="0" presId="urn:microsoft.com/office/officeart/2005/8/layout/hierarchy5"/>
    <dgm:cxn modelId="{095B6E6F-8BDF-479E-A1B7-219630C77617}" type="presOf" srcId="{9FB31B82-CDA4-4476-AB97-F799C7546EF8}" destId="{62D8FED8-FECA-488E-8929-C5A5ADC38596}" srcOrd="0" destOrd="0" presId="urn:microsoft.com/office/officeart/2005/8/layout/hierarchy5"/>
    <dgm:cxn modelId="{24D27E3D-5219-4B1C-AB1B-4968A4C6B7EE}" type="presOf" srcId="{ABDCE0F9-4B76-49B2-9C5A-60CBCF796915}" destId="{D76DABEF-2FC6-49B3-8B3D-FEE74A540530}" srcOrd="0" destOrd="0" presId="urn:microsoft.com/office/officeart/2005/8/layout/hierarchy5"/>
    <dgm:cxn modelId="{73F20621-79FF-4CF4-BF0D-F04C5B99E37B}" type="presOf" srcId="{96A79212-BAA3-462E-ADE4-3D6C5BE67F3A}" destId="{741F9909-D795-4CBE-95D0-B2027EC7DE7F}" srcOrd="0" destOrd="0" presId="urn:microsoft.com/office/officeart/2005/8/layout/hierarchy5"/>
    <dgm:cxn modelId="{2F8845D0-BC66-4236-9A5C-ED99A46AA16A}" type="presOf" srcId="{12CA49F8-40E4-4BCD-810B-4A9EBE52931A}" destId="{2550AC00-E2D8-4D8A-984F-7AFCCC4A0A84}" srcOrd="0" destOrd="0" presId="urn:microsoft.com/office/officeart/2005/8/layout/hierarchy5"/>
    <dgm:cxn modelId="{CDC1D6E4-A5A5-4F5A-B00F-F8A966BF071F}" srcId="{CC59DABD-D75E-42D0-8BAA-D3F09EBB1882}" destId="{96A79212-BAA3-462E-ADE4-3D6C5BE67F3A}" srcOrd="0" destOrd="0" parTransId="{A9CAF028-A6C8-469A-A593-4773641350B8}" sibTransId="{9A52A101-1438-48B6-AADC-199A15916E80}"/>
    <dgm:cxn modelId="{03029A47-C49F-4EC7-B33B-164C6AFEABDF}" type="presOf" srcId="{57DB1305-9DDA-4B86-876A-F3AA6350B9B4}" destId="{9D93BA9C-B6F0-40F1-95FA-8090C2874B0F}" srcOrd="0" destOrd="0" presId="urn:microsoft.com/office/officeart/2005/8/layout/hierarchy5"/>
    <dgm:cxn modelId="{4B09718F-3549-429F-9F22-671791B48045}" srcId="{F4739207-26DE-4237-8194-AA756DEE1A0E}" destId="{C130D445-9346-4C78-85DD-71B39B7186A6}" srcOrd="1" destOrd="0" parTransId="{9FB31B82-CDA4-4476-AB97-F799C7546EF8}" sibTransId="{AB70C40C-A3E1-4A8D-9251-2B13DD99E486}"/>
    <dgm:cxn modelId="{6C013C6B-9890-4D63-94F2-A0220390D59D}" type="presOf" srcId="{158C69B6-E003-4A96-AA19-23F0B652D23D}" destId="{E2F047C3-809E-4C43-B32A-47F33AEE0FD7}" srcOrd="1" destOrd="0" presId="urn:microsoft.com/office/officeart/2005/8/layout/hierarchy5"/>
    <dgm:cxn modelId="{80F7A0A6-EE3C-4685-81E4-CD1F799B541C}" srcId="{EC30994B-A64F-496D-A279-58E4AB2679E7}" destId="{126ECEF5-A223-4240-80C8-274C720F67FF}" srcOrd="0" destOrd="0" parTransId="{A2A4E466-24C6-4A44-96FB-543292AACB81}" sibTransId="{1C56F9DB-9048-404C-BFA2-D29E80666B4C}"/>
    <dgm:cxn modelId="{5683BB2F-6283-4596-B6ED-4A8BDB173C71}" srcId="{57DB1305-9DDA-4B86-876A-F3AA6350B9B4}" destId="{42E9AD61-B92B-4E95-ACB4-E8EB9194245D}" srcOrd="1" destOrd="0" parTransId="{45156807-4B30-4DE7-8845-A1A7B8F428B9}" sibTransId="{3EF0AD17-BC46-4B25-9C70-A1C41D31E2B8}"/>
    <dgm:cxn modelId="{5EDBCFBE-7D8F-4BD4-A0BD-D8BA182D4522}" type="presOf" srcId="{D0B2B05A-9162-4D2A-9509-7EC4D239B921}" destId="{8F3A53DF-2C4F-42E0-AF08-4C160A6AC753}" srcOrd="1" destOrd="0" presId="urn:microsoft.com/office/officeart/2005/8/layout/hierarchy5"/>
    <dgm:cxn modelId="{5CAA6FC4-440D-42F3-A9BC-CC1648E1B740}" srcId="{ED061EC6-458F-4F1C-A5E2-D494AD5ABFF8}" destId="{F746706C-1CE1-4C13-87DD-B27B87695869}" srcOrd="0" destOrd="0" parTransId="{6E8478F4-9453-402F-9A54-74BCA4B868A5}" sibTransId="{47F4E7C8-2905-498A-911F-B015D0AD46D4}"/>
    <dgm:cxn modelId="{C35380BF-ED98-4796-8DEB-94BEB01C104F}" type="presOf" srcId="{C130D445-9346-4C78-85DD-71B39B7186A6}" destId="{A36F2EE6-C2A7-4C25-B9E0-2DE75DE5E039}" srcOrd="0" destOrd="0" presId="urn:microsoft.com/office/officeart/2005/8/layout/hierarchy5"/>
    <dgm:cxn modelId="{491E1663-0AE4-47C2-B4E4-9CDC763F6D6C}" type="presOf" srcId="{27AF61D1-5150-41FE-9B86-E736D2760217}" destId="{96C6A676-01AE-4143-BFE7-BEAEA1108852}" srcOrd="0" destOrd="0" presId="urn:microsoft.com/office/officeart/2005/8/layout/hierarchy5"/>
    <dgm:cxn modelId="{BBFFB939-FB01-492C-B07A-DAD7D6AD9EB6}" type="presOf" srcId="{6E8478F4-9453-402F-9A54-74BCA4B868A5}" destId="{CCA503E4-270F-4F26-83EB-E97B603D5265}" srcOrd="1" destOrd="0" presId="urn:microsoft.com/office/officeart/2005/8/layout/hierarchy5"/>
    <dgm:cxn modelId="{7D1D6BA1-7F3A-49A4-8D82-98FDBA5E5BB9}" type="presOf" srcId="{E3B9BCFD-C5AA-4189-8470-FCFD0407890D}" destId="{DA806589-F994-413F-B180-F8840CDDD959}" srcOrd="1" destOrd="0" presId="urn:microsoft.com/office/officeart/2005/8/layout/hierarchy5"/>
    <dgm:cxn modelId="{A01609C2-B3AD-449F-9250-BE3F475D80C0}" srcId="{59D0A078-625A-4A5B-97B7-F013C51E9931}" destId="{0CF6BC71-005C-40BB-9E14-E0A7FCCFC89A}" srcOrd="0" destOrd="0" parTransId="{D0B2B05A-9162-4D2A-9509-7EC4D239B921}" sibTransId="{52858A75-F9D9-4516-B2BF-98F2BE67551A}"/>
    <dgm:cxn modelId="{C5D884D5-590E-41D1-8EC9-947128503F59}" srcId="{57DB1305-9DDA-4B86-876A-F3AA6350B9B4}" destId="{ED061EC6-458F-4F1C-A5E2-D494AD5ABFF8}" srcOrd="0" destOrd="0" parTransId="{85EDE282-AACC-4DB6-88DF-D7A14A281252}" sibTransId="{74549266-A4EE-431D-BD6E-15565D970A81}"/>
    <dgm:cxn modelId="{E6508E98-FCA4-4429-B017-24893B8DCF5D}" srcId="{AE99FFD2-2306-4B17-A65E-0E533D0847C1}" destId="{FF69C909-44FC-402D-B6CE-DF482EDBC4F9}" srcOrd="0" destOrd="0" parTransId="{07656472-E8D4-4A29-81A1-695AE4E6B67F}" sibTransId="{D183117D-BD5D-41F6-A3A7-E63F4D76209C}"/>
    <dgm:cxn modelId="{E000FD3E-6EEB-4F96-8811-A1BC45583B2B}" srcId="{126ECEF5-A223-4240-80C8-274C720F67FF}" destId="{756AE16D-7044-4538-96D0-C53CACD737BB}" srcOrd="0" destOrd="0" parTransId="{ABDCE0F9-4B76-49B2-9C5A-60CBCF796915}" sibTransId="{F3A6B2D8-D9F8-496D-932F-9650F92EBC22}"/>
    <dgm:cxn modelId="{DBE9059F-615E-4BB8-830B-A52098E88CDD}" type="presOf" srcId="{85EDE282-AACC-4DB6-88DF-D7A14A281252}" destId="{9C46501F-2214-432B-AB25-6091E07F7805}" srcOrd="0" destOrd="0" presId="urn:microsoft.com/office/officeart/2005/8/layout/hierarchy5"/>
    <dgm:cxn modelId="{E7F8E4A9-19D5-4EFA-8E81-1E836FA852E2}" type="presOf" srcId="{6E8478F4-9453-402F-9A54-74BCA4B868A5}" destId="{91D47510-8EA6-42B2-B66D-19BE609F40D9}" srcOrd="0" destOrd="0" presId="urn:microsoft.com/office/officeart/2005/8/layout/hierarchy5"/>
    <dgm:cxn modelId="{4E7666B0-B413-40EB-A81F-335E6470A0B4}" type="presOf" srcId="{E7FDEC76-6B81-410D-A4AF-5A7E3A45E6AA}" destId="{E33F37C4-6EDF-4D80-8E8B-7A18C939871D}" srcOrd="0" destOrd="0" presId="urn:microsoft.com/office/officeart/2005/8/layout/hierarchy5"/>
    <dgm:cxn modelId="{513FC0ED-A3DD-4A87-9A6C-34D416FAF00C}" srcId="{42E9AD61-B92B-4E95-ACB4-E8EB9194245D}" destId="{FD6FB84E-9E8E-4371-9C42-6483CE343B7E}" srcOrd="0" destOrd="0" parTransId="{E6D72856-E8E9-4326-9C12-161750D6BE20}" sibTransId="{4F36AFF3-8010-4550-A2C3-CAD30195197F}"/>
    <dgm:cxn modelId="{74C4914B-7909-47E9-8D78-5EBD0B989157}" type="presOf" srcId="{AE99FFD2-2306-4B17-A65E-0E533D0847C1}" destId="{422422DB-1930-4C62-9DF4-166A10AEFD94}" srcOrd="0" destOrd="0" presId="urn:microsoft.com/office/officeart/2005/8/layout/hierarchy5"/>
    <dgm:cxn modelId="{705AA08B-5675-4CD4-BE31-F011738CEDFA}" type="presOf" srcId="{9FB31B82-CDA4-4476-AB97-F799C7546EF8}" destId="{7722F8DE-4D8B-4986-BCDD-868F650EAA4B}" srcOrd="1" destOrd="0" presId="urn:microsoft.com/office/officeart/2005/8/layout/hierarchy5"/>
    <dgm:cxn modelId="{D4C8BD28-9947-422E-8FA7-C006617EF7ED}" type="presOf" srcId="{45156807-4B30-4DE7-8845-A1A7B8F428B9}" destId="{7596D50A-BE8B-49FA-ACA6-F45CA852B92B}" srcOrd="0" destOrd="0" presId="urn:microsoft.com/office/officeart/2005/8/layout/hierarchy5"/>
    <dgm:cxn modelId="{81C8CD99-D3BF-4389-9922-3F455278F72A}" type="presOf" srcId="{756AE16D-7044-4538-96D0-C53CACD737BB}" destId="{71C4B89A-B50B-4A52-AF0D-28A7BBD0120C}" srcOrd="0" destOrd="0" presId="urn:microsoft.com/office/officeart/2005/8/layout/hierarchy5"/>
    <dgm:cxn modelId="{79B9588A-A9A5-4DCE-9F57-BCF2FCCB05F1}" type="presOf" srcId="{A2A4E466-24C6-4A44-96FB-543292AACB81}" destId="{29E16849-4CB9-4525-9A2E-17C859524DA4}" srcOrd="1" destOrd="0" presId="urn:microsoft.com/office/officeart/2005/8/layout/hierarchy5"/>
    <dgm:cxn modelId="{28E2485D-1EF6-46B9-8C96-ABDB42AF7E26}" type="presOf" srcId="{07656472-E8D4-4A29-81A1-695AE4E6B67F}" destId="{A15D81B6-58A0-45D3-8241-519119D08541}" srcOrd="1" destOrd="0" presId="urn:microsoft.com/office/officeart/2005/8/layout/hierarchy5"/>
    <dgm:cxn modelId="{DECDC3CD-8BB4-4767-887A-DA9AB34B45C1}" type="presOf" srcId="{6C9DB70E-4475-4C17-BEF3-F9BAB557E99B}" destId="{5E053BD9-3507-4177-8AA8-6738319F0B5E}" srcOrd="0" destOrd="0" presId="urn:microsoft.com/office/officeart/2005/8/layout/hierarchy5"/>
    <dgm:cxn modelId="{9EA150DD-3D03-4F3F-B074-16B0EA41185D}" type="presOf" srcId="{5C5D690F-D956-41A4-AF0E-5B68FD4B1A93}" destId="{DB9DD654-6CC5-4236-94A8-2EE0E98868E7}" srcOrd="0" destOrd="0" presId="urn:microsoft.com/office/officeart/2005/8/layout/hierarchy5"/>
    <dgm:cxn modelId="{969A7461-33EE-474C-80A6-904967D63EEB}" type="presOf" srcId="{03C85DE4-A0BB-4959-9879-B905DD50E074}" destId="{99A9A1F6-241E-4BB7-87F7-A5E528019F16}" srcOrd="0" destOrd="0" presId="urn:microsoft.com/office/officeart/2005/8/layout/hierarchy5"/>
    <dgm:cxn modelId="{5C2B50CC-9CCF-4A2D-B8B4-5E4E7A7C01F6}" type="presOf" srcId="{27AF61D1-5150-41FE-9B86-E736D2760217}" destId="{7263550F-71DB-4BBF-94BA-AC68B4F99EF1}" srcOrd="1" destOrd="0" presId="urn:microsoft.com/office/officeart/2005/8/layout/hierarchy5"/>
    <dgm:cxn modelId="{D40E464F-9CEF-4EEE-AD67-9D8F3ADF7238}" srcId="{59D0A078-625A-4A5B-97B7-F013C51E9931}" destId="{03C85DE4-A0BB-4959-9879-B905DD50E074}" srcOrd="1" destOrd="0" parTransId="{3D7ADA39-CF83-40B1-8892-A7287BA75E5E}" sibTransId="{048DDB97-0E43-4044-808D-7C5E645C8198}"/>
    <dgm:cxn modelId="{F80104BB-C8E1-4DCA-BFD6-119C45F2683D}" type="presOf" srcId="{3D7ADA39-CF83-40B1-8892-A7287BA75E5E}" destId="{DF47456C-34A3-43A1-8D0A-3C101566189F}" srcOrd="1" destOrd="0" presId="urn:microsoft.com/office/officeart/2005/8/layout/hierarchy5"/>
    <dgm:cxn modelId="{0CDE228C-11B8-4F13-9699-08D90BC5BEC8}" srcId="{B70255A2-CBED-4A37-BDFF-F693AF587243}" destId="{59D0A078-625A-4A5B-97B7-F013C51E9931}" srcOrd="1" destOrd="0" parTransId="{5C5D690F-D956-41A4-AF0E-5B68FD4B1A93}" sibTransId="{E069A55A-3982-4298-9C9D-3E9C5D0C26A9}"/>
    <dgm:cxn modelId="{E7802826-9EAA-4AAA-8EF6-4D93F5054396}" type="presOf" srcId="{499D750C-39E2-4E4B-838C-CCD019F3F3CB}" destId="{9869CAE4-CDDC-4406-90B8-4D8EDC1F057D}" srcOrd="1" destOrd="0" presId="urn:microsoft.com/office/officeart/2005/8/layout/hierarchy5"/>
    <dgm:cxn modelId="{C0A9F0AA-0C3C-4B91-95D8-F02CFEE16C75}" type="presOf" srcId="{FD6FB84E-9E8E-4371-9C42-6483CE343B7E}" destId="{ECA1DE20-357E-4795-9DF0-8D145092DDDB}" srcOrd="0" destOrd="0" presId="urn:microsoft.com/office/officeart/2005/8/layout/hierarchy5"/>
    <dgm:cxn modelId="{E5CEE5A0-C403-41EA-9C32-851EE75205A7}" srcId="{AE99FFD2-2306-4B17-A65E-0E533D0847C1}" destId="{2DAD7502-2771-41EB-8B7C-1D2567EA725F}" srcOrd="1" destOrd="0" parTransId="{7E49AB25-7409-48C5-B8C0-8FCBAB4A6995}" sibTransId="{89C4BAF5-C4E3-4575-AE95-ABE5F1CD5815}"/>
    <dgm:cxn modelId="{D930CF87-B3EF-4557-9745-181506436E32}" type="presOf" srcId="{0CF6BC71-005C-40BB-9E14-E0A7FCCFC89A}" destId="{A793BEAC-0684-4355-AF56-263508B2BD4B}" srcOrd="0" destOrd="0" presId="urn:microsoft.com/office/officeart/2005/8/layout/hierarchy5"/>
    <dgm:cxn modelId="{A49E55B1-C02B-491F-B4F0-5AFED2A567F0}" type="presOf" srcId="{213222A6-D96C-454B-8F54-D7D567C1C415}" destId="{DD5AA966-B13A-4D77-9A83-F4A0A8EA55D2}" srcOrd="0" destOrd="0" presId="urn:microsoft.com/office/officeart/2005/8/layout/hierarchy5"/>
    <dgm:cxn modelId="{4A9831A2-27A1-48F0-BB1B-E9C4ED07877C}" type="presOf" srcId="{D0B2B05A-9162-4D2A-9509-7EC4D239B921}" destId="{54AAABAD-85FA-4CC0-99D2-BA489DAAFB07}" srcOrd="0" destOrd="0" presId="urn:microsoft.com/office/officeart/2005/8/layout/hierarchy5"/>
    <dgm:cxn modelId="{8AC7C5A8-800E-4FE7-ACBA-886D6B7450E3}" type="presOf" srcId="{A9CAF028-A6C8-469A-A593-4773641350B8}" destId="{41EBC67C-C24F-4C67-8FA4-12B0308777D4}" srcOrd="0" destOrd="0" presId="urn:microsoft.com/office/officeart/2005/8/layout/hierarchy5"/>
    <dgm:cxn modelId="{0E540C46-65C4-4F23-A02A-65C4A7DE0BB3}" type="presOf" srcId="{5634949A-BEE2-4632-9444-00CC0D42765D}" destId="{DA0E3E1B-775C-4D64-B6CD-BFE0B6A21572}" srcOrd="0" destOrd="0" presId="urn:microsoft.com/office/officeart/2005/8/layout/hierarchy5"/>
    <dgm:cxn modelId="{B7C5B38F-DAB1-4FB6-8BD1-5D23F5FE9016}" srcId="{0CF6BC71-005C-40BB-9E14-E0A7FCCFC89A}" destId="{57DB1305-9DDA-4B86-876A-F3AA6350B9B4}" srcOrd="0" destOrd="0" parTransId="{158C69B6-E003-4A96-AA19-23F0B652D23D}" sibTransId="{B9181B35-5353-483B-9303-6128441FD327}"/>
    <dgm:cxn modelId="{E9AD9DA7-1A5C-4B52-883A-CD4C33434585}" srcId="{C130D445-9346-4C78-85DD-71B39B7186A6}" destId="{AE99FFD2-2306-4B17-A65E-0E533D0847C1}" srcOrd="0" destOrd="0" parTransId="{27AF61D1-5150-41FE-9B86-E736D2760217}" sibTransId="{90F63E9A-0711-45D1-8A42-2E6DCA4EF720}"/>
    <dgm:cxn modelId="{DF0EF90E-ABA1-4B17-A214-EADC784F1773}" srcId="{2C051526-FFC3-4E54-99EF-1C1F3CE5D66C}" destId="{B70255A2-CBED-4A37-BDFF-F693AF587243}" srcOrd="0" destOrd="0" parTransId="{5889161E-A307-43E9-99AF-3C25C7EF4724}" sibTransId="{91045871-2794-452D-BB35-C5C47B4203DC}"/>
    <dgm:cxn modelId="{28251EDA-AF2F-4A66-85A7-CDF7A0786476}" type="presOf" srcId="{CC59DABD-D75E-42D0-8BAA-D3F09EBB1882}" destId="{4CC6E7F0-E62F-447B-A2A2-1F0142D34DAE}" srcOrd="0" destOrd="0" presId="urn:microsoft.com/office/officeart/2005/8/layout/hierarchy5"/>
    <dgm:cxn modelId="{ECA0336B-6FB7-4595-9783-204B34E3CC01}" type="presOf" srcId="{173EBFA8-F324-4CF9-92EC-35E90F4C1260}" destId="{F09E30E0-C1D7-41B3-9BEA-10A93A5C91B9}" srcOrd="1" destOrd="0" presId="urn:microsoft.com/office/officeart/2005/8/layout/hierarchy5"/>
    <dgm:cxn modelId="{1D15FB1A-9E9E-4C4E-A247-83977FB84ED3}" type="presOf" srcId="{E6D72856-E8E9-4326-9C12-161750D6BE20}" destId="{A1C4EA50-2A95-4D46-B5DB-E7CF28BAD478}" srcOrd="0" destOrd="0" presId="urn:microsoft.com/office/officeart/2005/8/layout/hierarchy5"/>
    <dgm:cxn modelId="{58AAFFB8-E4AA-4D29-BE8D-DFC6480E1EA3}" type="presOf" srcId="{A2A4E466-24C6-4A44-96FB-543292AACB81}" destId="{93F01A23-8E78-480B-9E41-A4322E6D2CEA}" srcOrd="0" destOrd="0" presId="urn:microsoft.com/office/officeart/2005/8/layout/hierarchy5"/>
    <dgm:cxn modelId="{9F5373D0-B23D-4D81-A81E-1A68E5A60782}" type="presOf" srcId="{499D750C-39E2-4E4B-838C-CCD019F3F3CB}" destId="{9A65AF41-CC61-4DA2-A82B-7D33A56FF8B6}" srcOrd="0" destOrd="0" presId="urn:microsoft.com/office/officeart/2005/8/layout/hierarchy5"/>
    <dgm:cxn modelId="{41692649-2BD3-4C98-AD10-2098C600BCDB}" type="presOf" srcId="{EC30994B-A64F-496D-A279-58E4AB2679E7}" destId="{46602642-14FA-4F2F-A3EE-58EAC7027A1E}" srcOrd="0" destOrd="0" presId="urn:microsoft.com/office/officeart/2005/8/layout/hierarchy5"/>
    <dgm:cxn modelId="{1E01B50E-A599-4448-9548-2E7C4DA0BB77}" srcId="{FF69C909-44FC-402D-B6CE-DF482EDBC4F9}" destId="{5634949A-BEE2-4632-9444-00CC0D42765D}" srcOrd="0" destOrd="0" parTransId="{173EBFA8-F324-4CF9-92EC-35E90F4C1260}" sibTransId="{CBD22537-22ED-4085-87D7-DCC0E82C45C6}"/>
    <dgm:cxn modelId="{D55E8EE5-2C84-4BC0-BB60-D3FFEB4B28F4}" type="presOf" srcId="{FF69C909-44FC-402D-B6CE-DF482EDBC4F9}" destId="{0DF3DD40-C697-4FB5-A48C-5A8236A043A5}" srcOrd="0" destOrd="0" presId="urn:microsoft.com/office/officeart/2005/8/layout/hierarchy5"/>
    <dgm:cxn modelId="{13EED333-5E4F-4AC6-8F9B-AE141C80DE4D}" type="presOf" srcId="{ED061EC6-458F-4F1C-A5E2-D494AD5ABFF8}" destId="{CCAF69A6-463E-4B4E-A18E-C0DD068EC7DB}" srcOrd="0" destOrd="0" presId="urn:microsoft.com/office/officeart/2005/8/layout/hierarchy5"/>
    <dgm:cxn modelId="{473B3FDB-53BF-4EBA-8DB5-32B689E66D08}" type="presOf" srcId="{12CA49F8-40E4-4BCD-810B-4A9EBE52931A}" destId="{17951083-57F0-439C-9541-97A7E75E28A5}" srcOrd="1" destOrd="0" presId="urn:microsoft.com/office/officeart/2005/8/layout/hierarchy5"/>
    <dgm:cxn modelId="{55E67196-0FD5-4022-9FF6-DFF265EE6F07}" type="presOf" srcId="{F4739207-26DE-4237-8194-AA756DEE1A0E}" destId="{0B616705-69CF-4069-A6B3-EB6B475137CD}" srcOrd="0" destOrd="0" presId="urn:microsoft.com/office/officeart/2005/8/layout/hierarchy5"/>
    <dgm:cxn modelId="{DEB4B58B-B932-412E-858C-8B7CB2778F8C}" type="presOf" srcId="{E6D72856-E8E9-4326-9C12-161750D6BE20}" destId="{87384748-EECD-4CF0-B8BF-9122C7B30064}" srcOrd="1" destOrd="0" presId="urn:microsoft.com/office/officeart/2005/8/layout/hierarchy5"/>
    <dgm:cxn modelId="{24C322BF-074B-466C-8F1F-1D90A8C0892B}" srcId="{2DAD7502-2771-41EB-8B7C-1D2567EA725F}" destId="{E7FDEC76-6B81-410D-A4AF-5A7E3A45E6AA}" srcOrd="0" destOrd="0" parTransId="{E3B9BCFD-C5AA-4189-8470-FCFD0407890D}" sibTransId="{CC318CF8-6CCC-4960-A448-5C5C705B2358}"/>
    <dgm:cxn modelId="{B1C8F713-725F-4CCF-A10D-901E0D50FDA0}" type="presOf" srcId="{07656472-E8D4-4A29-81A1-695AE4E6B67F}" destId="{269B4B06-EBF2-489E-AA7D-10E4D644B755}" srcOrd="0" destOrd="0" presId="urn:microsoft.com/office/officeart/2005/8/layout/hierarchy5"/>
    <dgm:cxn modelId="{3404A9D9-946A-4BA4-9994-D09C527D0755}" type="presOf" srcId="{A9CAF028-A6C8-469A-A593-4773641350B8}" destId="{9FF47F90-593A-4305-A850-300BE7D3DD60}" srcOrd="1" destOrd="0" presId="urn:microsoft.com/office/officeart/2005/8/layout/hierarchy5"/>
    <dgm:cxn modelId="{B442E6FD-0BC4-44B0-A726-FDDD4DD2F3C1}" type="presOf" srcId="{B70255A2-CBED-4A37-BDFF-F693AF587243}" destId="{39DAA8A5-85B0-411E-94F6-3AE9C9F2F66D}" srcOrd="0" destOrd="0" presId="urn:microsoft.com/office/officeart/2005/8/layout/hierarchy5"/>
    <dgm:cxn modelId="{677E1C34-8C66-4944-BF64-85289FF9B303}" type="presOf" srcId="{42E9AD61-B92B-4E95-ACB4-E8EB9194245D}" destId="{7C285E08-4995-4B82-9E75-6DB6B732BEB1}" srcOrd="0" destOrd="0" presId="urn:microsoft.com/office/officeart/2005/8/layout/hierarchy5"/>
    <dgm:cxn modelId="{8E56AEE7-F6CE-42AC-BA53-FCE1F3210B3F}" srcId="{B70255A2-CBED-4A37-BDFF-F693AF587243}" destId="{F4739207-26DE-4237-8194-AA756DEE1A0E}" srcOrd="0" destOrd="0" parTransId="{58C86FFB-BBCD-4C84-8C02-DD703F80CB60}" sibTransId="{85C4C4E9-D510-428F-9959-AFD427E05E6B}"/>
    <dgm:cxn modelId="{D53D0470-85ED-47DA-9D6C-5AADCA1F98B1}" type="presParOf" srcId="{CE11E1ED-BAA7-405B-95AE-CB0C133D071E}" destId="{D359F332-57CF-40C0-9779-59C3E62A9E86}" srcOrd="0" destOrd="0" presId="urn:microsoft.com/office/officeart/2005/8/layout/hierarchy5"/>
    <dgm:cxn modelId="{E9223143-D209-4052-9F82-407EFB4C4FD5}" type="presParOf" srcId="{D359F332-57CF-40C0-9779-59C3E62A9E86}" destId="{B9E86138-7432-471D-BC14-36B91D680937}" srcOrd="0" destOrd="0" presId="urn:microsoft.com/office/officeart/2005/8/layout/hierarchy5"/>
    <dgm:cxn modelId="{71205E78-835B-47E9-8DB9-EEE450B10A44}" type="presParOf" srcId="{B9E86138-7432-471D-BC14-36B91D680937}" destId="{CAC3D873-62B8-4E68-9798-2F25E8496EA3}" srcOrd="0" destOrd="0" presId="urn:microsoft.com/office/officeart/2005/8/layout/hierarchy5"/>
    <dgm:cxn modelId="{71C4B01F-15E7-4A3D-BBAE-EE21FE1B364B}" type="presParOf" srcId="{CAC3D873-62B8-4E68-9798-2F25E8496EA3}" destId="{39DAA8A5-85B0-411E-94F6-3AE9C9F2F66D}" srcOrd="0" destOrd="0" presId="urn:microsoft.com/office/officeart/2005/8/layout/hierarchy5"/>
    <dgm:cxn modelId="{FF0219B0-BA0B-4A09-BA7F-21D5DDE3C59F}" type="presParOf" srcId="{CAC3D873-62B8-4E68-9798-2F25E8496EA3}" destId="{DF1D046A-455C-493C-93F2-F819584743E8}" srcOrd="1" destOrd="0" presId="urn:microsoft.com/office/officeart/2005/8/layout/hierarchy5"/>
    <dgm:cxn modelId="{6C82315C-6429-4A4E-B15B-BEE8A686B0C7}" type="presParOf" srcId="{DF1D046A-455C-493C-93F2-F819584743E8}" destId="{7CC0C5E7-B825-4D59-827C-966678274EE6}" srcOrd="0" destOrd="0" presId="urn:microsoft.com/office/officeart/2005/8/layout/hierarchy5"/>
    <dgm:cxn modelId="{C78C6214-FB0D-4146-A1BF-4919A564D462}" type="presParOf" srcId="{7CC0C5E7-B825-4D59-827C-966678274EE6}" destId="{23C95540-D175-40FB-B27F-2CDE2DC837BE}" srcOrd="0" destOrd="0" presId="urn:microsoft.com/office/officeart/2005/8/layout/hierarchy5"/>
    <dgm:cxn modelId="{B06CB313-BCAF-433F-9672-DBBE9CB64349}" type="presParOf" srcId="{DF1D046A-455C-493C-93F2-F819584743E8}" destId="{3BFEEF9C-215B-4594-A488-E5C6FD1AB32F}" srcOrd="1" destOrd="0" presId="urn:microsoft.com/office/officeart/2005/8/layout/hierarchy5"/>
    <dgm:cxn modelId="{37C7C808-774D-4688-BF71-3D5FF69A0562}" type="presParOf" srcId="{3BFEEF9C-215B-4594-A488-E5C6FD1AB32F}" destId="{0B616705-69CF-4069-A6B3-EB6B475137CD}" srcOrd="0" destOrd="0" presId="urn:microsoft.com/office/officeart/2005/8/layout/hierarchy5"/>
    <dgm:cxn modelId="{9B59B5B9-A53C-4BBC-8559-2E167192344B}" type="presParOf" srcId="{3BFEEF9C-215B-4594-A488-E5C6FD1AB32F}" destId="{598C7F0B-44F1-46A2-9BD4-5FD01325B9CA}" srcOrd="1" destOrd="0" presId="urn:microsoft.com/office/officeart/2005/8/layout/hierarchy5"/>
    <dgm:cxn modelId="{BA4FF9D5-3352-42AD-8E0D-CAAD711255CD}" type="presParOf" srcId="{598C7F0B-44F1-46A2-9BD4-5FD01325B9CA}" destId="{2550AC00-E2D8-4D8A-984F-7AFCCC4A0A84}" srcOrd="0" destOrd="0" presId="urn:microsoft.com/office/officeart/2005/8/layout/hierarchy5"/>
    <dgm:cxn modelId="{DE790D53-4D71-4B36-84F6-AF724B076B22}" type="presParOf" srcId="{2550AC00-E2D8-4D8A-984F-7AFCCC4A0A84}" destId="{17951083-57F0-439C-9541-97A7E75E28A5}" srcOrd="0" destOrd="0" presId="urn:microsoft.com/office/officeart/2005/8/layout/hierarchy5"/>
    <dgm:cxn modelId="{AAD2C63E-AC48-4898-8F16-E25BB9B28F8E}" type="presParOf" srcId="{598C7F0B-44F1-46A2-9BD4-5FD01325B9CA}" destId="{03DC93E4-02CA-4438-8A6C-1D756FC4B820}" srcOrd="1" destOrd="0" presId="urn:microsoft.com/office/officeart/2005/8/layout/hierarchy5"/>
    <dgm:cxn modelId="{61A23741-A764-4512-ACB5-12A0E692767C}" type="presParOf" srcId="{03DC93E4-02CA-4438-8A6C-1D756FC4B820}" destId="{78E99105-C0E0-4F98-810D-60586605EBEF}" srcOrd="0" destOrd="0" presId="urn:microsoft.com/office/officeart/2005/8/layout/hierarchy5"/>
    <dgm:cxn modelId="{156CE6E7-6822-4F5F-A307-66FF9B16E54F}" type="presParOf" srcId="{03DC93E4-02CA-4438-8A6C-1D756FC4B820}" destId="{4E254E31-F73D-4236-A084-572FB2838E21}" srcOrd="1" destOrd="0" presId="urn:microsoft.com/office/officeart/2005/8/layout/hierarchy5"/>
    <dgm:cxn modelId="{02DC0DBB-9D06-4EDF-B0BC-467EE57E0392}" type="presParOf" srcId="{4E254E31-F73D-4236-A084-572FB2838E21}" destId="{9A65AF41-CC61-4DA2-A82B-7D33A56FF8B6}" srcOrd="0" destOrd="0" presId="urn:microsoft.com/office/officeart/2005/8/layout/hierarchy5"/>
    <dgm:cxn modelId="{511128D2-BA6C-4B99-BD5C-05C0F3228430}" type="presParOf" srcId="{9A65AF41-CC61-4DA2-A82B-7D33A56FF8B6}" destId="{9869CAE4-CDDC-4406-90B8-4D8EDC1F057D}" srcOrd="0" destOrd="0" presId="urn:microsoft.com/office/officeart/2005/8/layout/hierarchy5"/>
    <dgm:cxn modelId="{B12CD686-BB05-4167-AEAC-43F7A0EF52EC}" type="presParOf" srcId="{4E254E31-F73D-4236-A084-572FB2838E21}" destId="{EDC10A92-904A-4463-8C23-D269CF8201F6}" srcOrd="1" destOrd="0" presId="urn:microsoft.com/office/officeart/2005/8/layout/hierarchy5"/>
    <dgm:cxn modelId="{4BB1E25D-3C0A-4FFC-BE55-BFB912B6F2B6}" type="presParOf" srcId="{EDC10A92-904A-4463-8C23-D269CF8201F6}" destId="{037C048F-8154-439B-9498-3BEC1749BD67}" srcOrd="0" destOrd="0" presId="urn:microsoft.com/office/officeart/2005/8/layout/hierarchy5"/>
    <dgm:cxn modelId="{A0C33FA4-5E53-4523-BAC2-4A18337BF648}" type="presParOf" srcId="{EDC10A92-904A-4463-8C23-D269CF8201F6}" destId="{7B47380F-F730-4ECE-A6BB-43D6C730DFE6}" srcOrd="1" destOrd="0" presId="urn:microsoft.com/office/officeart/2005/8/layout/hierarchy5"/>
    <dgm:cxn modelId="{16FCA787-3D9C-4FD2-9068-A86A1B6AA41A}" type="presParOf" srcId="{598C7F0B-44F1-46A2-9BD4-5FD01325B9CA}" destId="{62D8FED8-FECA-488E-8929-C5A5ADC38596}" srcOrd="2" destOrd="0" presId="urn:microsoft.com/office/officeart/2005/8/layout/hierarchy5"/>
    <dgm:cxn modelId="{A3ACE322-96E8-4011-AF30-5BAD63C96C62}" type="presParOf" srcId="{62D8FED8-FECA-488E-8929-C5A5ADC38596}" destId="{7722F8DE-4D8B-4986-BCDD-868F650EAA4B}" srcOrd="0" destOrd="0" presId="urn:microsoft.com/office/officeart/2005/8/layout/hierarchy5"/>
    <dgm:cxn modelId="{D60651F7-7376-4862-B212-1C08DDCAA1BF}" type="presParOf" srcId="{598C7F0B-44F1-46A2-9BD4-5FD01325B9CA}" destId="{281FE5BB-FBAC-488A-8996-DBF23FE22056}" srcOrd="3" destOrd="0" presId="urn:microsoft.com/office/officeart/2005/8/layout/hierarchy5"/>
    <dgm:cxn modelId="{222AC815-7794-4DAB-9774-37A26FFE2FE0}" type="presParOf" srcId="{281FE5BB-FBAC-488A-8996-DBF23FE22056}" destId="{A36F2EE6-C2A7-4C25-B9E0-2DE75DE5E039}" srcOrd="0" destOrd="0" presId="urn:microsoft.com/office/officeart/2005/8/layout/hierarchy5"/>
    <dgm:cxn modelId="{3F95F4E7-9D1A-4FBB-8FBC-2AB0CB71F558}" type="presParOf" srcId="{281FE5BB-FBAC-488A-8996-DBF23FE22056}" destId="{E3BB90B8-3D08-4DC3-844F-FA4DB13AD696}" srcOrd="1" destOrd="0" presId="urn:microsoft.com/office/officeart/2005/8/layout/hierarchy5"/>
    <dgm:cxn modelId="{C776BE4E-319B-4F9C-8634-154CB9A34AB6}" type="presParOf" srcId="{E3BB90B8-3D08-4DC3-844F-FA4DB13AD696}" destId="{96C6A676-01AE-4143-BFE7-BEAEA1108852}" srcOrd="0" destOrd="0" presId="urn:microsoft.com/office/officeart/2005/8/layout/hierarchy5"/>
    <dgm:cxn modelId="{68E7A2B4-C3FE-4EA7-A66E-73B5E6C99B39}" type="presParOf" srcId="{96C6A676-01AE-4143-BFE7-BEAEA1108852}" destId="{7263550F-71DB-4BBF-94BA-AC68B4F99EF1}" srcOrd="0" destOrd="0" presId="urn:microsoft.com/office/officeart/2005/8/layout/hierarchy5"/>
    <dgm:cxn modelId="{C85624FB-EB06-467E-8A14-6AEEAF6535FC}" type="presParOf" srcId="{E3BB90B8-3D08-4DC3-844F-FA4DB13AD696}" destId="{C1027E9A-B4CB-4221-A3DE-B8605B65F72E}" srcOrd="1" destOrd="0" presId="urn:microsoft.com/office/officeart/2005/8/layout/hierarchy5"/>
    <dgm:cxn modelId="{69A389ED-FD3D-49AD-9C13-1C3AC5BFD3C2}" type="presParOf" srcId="{C1027E9A-B4CB-4221-A3DE-B8605B65F72E}" destId="{422422DB-1930-4C62-9DF4-166A10AEFD94}" srcOrd="0" destOrd="0" presId="urn:microsoft.com/office/officeart/2005/8/layout/hierarchy5"/>
    <dgm:cxn modelId="{8C68E5DE-A501-4A78-824F-3805B3F8CC4B}" type="presParOf" srcId="{C1027E9A-B4CB-4221-A3DE-B8605B65F72E}" destId="{09ADE0E3-2ACB-4EA7-AD8E-42DF35F9ADB2}" srcOrd="1" destOrd="0" presId="urn:microsoft.com/office/officeart/2005/8/layout/hierarchy5"/>
    <dgm:cxn modelId="{8300E00C-AD5D-4EBD-BF8B-ADC09624C1B8}" type="presParOf" srcId="{09ADE0E3-2ACB-4EA7-AD8E-42DF35F9ADB2}" destId="{269B4B06-EBF2-489E-AA7D-10E4D644B755}" srcOrd="0" destOrd="0" presId="urn:microsoft.com/office/officeart/2005/8/layout/hierarchy5"/>
    <dgm:cxn modelId="{C7F67A02-46B6-4373-ABA8-EBAF2A999A70}" type="presParOf" srcId="{269B4B06-EBF2-489E-AA7D-10E4D644B755}" destId="{A15D81B6-58A0-45D3-8241-519119D08541}" srcOrd="0" destOrd="0" presId="urn:microsoft.com/office/officeart/2005/8/layout/hierarchy5"/>
    <dgm:cxn modelId="{801345EC-6AAA-496A-8138-15AB783DAA14}" type="presParOf" srcId="{09ADE0E3-2ACB-4EA7-AD8E-42DF35F9ADB2}" destId="{479FF966-F665-4698-B871-B27B1EA1CDDE}" srcOrd="1" destOrd="0" presId="urn:microsoft.com/office/officeart/2005/8/layout/hierarchy5"/>
    <dgm:cxn modelId="{EFBCC0A0-2AF2-49C8-B044-99669AD9FBF2}" type="presParOf" srcId="{479FF966-F665-4698-B871-B27B1EA1CDDE}" destId="{0DF3DD40-C697-4FB5-A48C-5A8236A043A5}" srcOrd="0" destOrd="0" presId="urn:microsoft.com/office/officeart/2005/8/layout/hierarchy5"/>
    <dgm:cxn modelId="{F13D94A0-C886-4397-AC67-8A72A59887DF}" type="presParOf" srcId="{479FF966-F665-4698-B871-B27B1EA1CDDE}" destId="{AD9A3FE6-2347-4F3D-BB40-1458D85AE0EC}" srcOrd="1" destOrd="0" presId="urn:microsoft.com/office/officeart/2005/8/layout/hierarchy5"/>
    <dgm:cxn modelId="{F76D7FD6-98D9-43BE-9CC3-3EAECDBB181D}" type="presParOf" srcId="{AD9A3FE6-2347-4F3D-BB40-1458D85AE0EC}" destId="{B693B0A6-C5C0-4058-97F0-9B4D7A6841E0}" srcOrd="0" destOrd="0" presId="urn:microsoft.com/office/officeart/2005/8/layout/hierarchy5"/>
    <dgm:cxn modelId="{A6C9127C-42B4-47A9-BCF9-6FDA8E9B3FB8}" type="presParOf" srcId="{B693B0A6-C5C0-4058-97F0-9B4D7A6841E0}" destId="{F09E30E0-C1D7-41B3-9BEA-10A93A5C91B9}" srcOrd="0" destOrd="0" presId="urn:microsoft.com/office/officeart/2005/8/layout/hierarchy5"/>
    <dgm:cxn modelId="{B7019402-9966-42AA-B2F3-68B7C4F209A2}" type="presParOf" srcId="{AD9A3FE6-2347-4F3D-BB40-1458D85AE0EC}" destId="{E71D85C3-102F-4945-9B2F-C13FEDE361EC}" srcOrd="1" destOrd="0" presId="urn:microsoft.com/office/officeart/2005/8/layout/hierarchy5"/>
    <dgm:cxn modelId="{FA402996-F0B4-46E7-A0C3-643E3E0A5778}" type="presParOf" srcId="{E71D85C3-102F-4945-9B2F-C13FEDE361EC}" destId="{DA0E3E1B-775C-4D64-B6CD-BFE0B6A21572}" srcOrd="0" destOrd="0" presId="urn:microsoft.com/office/officeart/2005/8/layout/hierarchy5"/>
    <dgm:cxn modelId="{04FB9208-D0B8-40E5-87B1-7337E0672A2D}" type="presParOf" srcId="{E71D85C3-102F-4945-9B2F-C13FEDE361EC}" destId="{01BE7D58-001A-4CE5-BEAD-DF6229E47EA4}" srcOrd="1" destOrd="0" presId="urn:microsoft.com/office/officeart/2005/8/layout/hierarchy5"/>
    <dgm:cxn modelId="{19AC689F-371F-4907-B656-AFC6097A817E}" type="presParOf" srcId="{09ADE0E3-2ACB-4EA7-AD8E-42DF35F9ADB2}" destId="{9EA4EE43-B4C9-4F0E-B794-5FBBC7177334}" srcOrd="2" destOrd="0" presId="urn:microsoft.com/office/officeart/2005/8/layout/hierarchy5"/>
    <dgm:cxn modelId="{B096ADAF-B0F8-4C19-8487-59093CB8C1DA}" type="presParOf" srcId="{9EA4EE43-B4C9-4F0E-B794-5FBBC7177334}" destId="{812B9EF8-C8B1-4A10-85DE-90C0777F41F4}" srcOrd="0" destOrd="0" presId="urn:microsoft.com/office/officeart/2005/8/layout/hierarchy5"/>
    <dgm:cxn modelId="{CE5701FE-4B97-45AF-84C4-189EB437770C}" type="presParOf" srcId="{09ADE0E3-2ACB-4EA7-AD8E-42DF35F9ADB2}" destId="{677016D7-E126-4260-9D71-2C54E691CD84}" srcOrd="3" destOrd="0" presId="urn:microsoft.com/office/officeart/2005/8/layout/hierarchy5"/>
    <dgm:cxn modelId="{A4084C42-22EE-4085-A400-9F220506859B}" type="presParOf" srcId="{677016D7-E126-4260-9D71-2C54E691CD84}" destId="{F3B06E62-9CC4-47BD-BCA4-79A211548FFB}" srcOrd="0" destOrd="0" presId="urn:microsoft.com/office/officeart/2005/8/layout/hierarchy5"/>
    <dgm:cxn modelId="{89B15096-CB17-42BB-ADF8-FAFA315ECB47}" type="presParOf" srcId="{677016D7-E126-4260-9D71-2C54E691CD84}" destId="{8318B833-0E56-494E-A663-135F62DA64BE}" srcOrd="1" destOrd="0" presId="urn:microsoft.com/office/officeart/2005/8/layout/hierarchy5"/>
    <dgm:cxn modelId="{FDEE4253-3FB8-4BE6-B185-6A09E5C959C8}" type="presParOf" srcId="{8318B833-0E56-494E-A663-135F62DA64BE}" destId="{F06F03C7-1C3F-4A44-AC9A-7E0C78220AA5}" srcOrd="0" destOrd="0" presId="urn:microsoft.com/office/officeart/2005/8/layout/hierarchy5"/>
    <dgm:cxn modelId="{7EF79DC9-D922-4B5E-9D4E-47A620174398}" type="presParOf" srcId="{F06F03C7-1C3F-4A44-AC9A-7E0C78220AA5}" destId="{DA806589-F994-413F-B180-F8840CDDD959}" srcOrd="0" destOrd="0" presId="urn:microsoft.com/office/officeart/2005/8/layout/hierarchy5"/>
    <dgm:cxn modelId="{6C7727FC-0226-4096-9D22-47AE3EA78C77}" type="presParOf" srcId="{8318B833-0E56-494E-A663-135F62DA64BE}" destId="{A539B19B-4E22-401A-B47B-C1F6BA2130EA}" srcOrd="1" destOrd="0" presId="urn:microsoft.com/office/officeart/2005/8/layout/hierarchy5"/>
    <dgm:cxn modelId="{4C55EFEE-A9A1-4670-8E97-D8750F9C5705}" type="presParOf" srcId="{A539B19B-4E22-401A-B47B-C1F6BA2130EA}" destId="{E33F37C4-6EDF-4D80-8E8B-7A18C939871D}" srcOrd="0" destOrd="0" presId="urn:microsoft.com/office/officeart/2005/8/layout/hierarchy5"/>
    <dgm:cxn modelId="{1B69B45F-F8A9-4375-A8C7-807C1403E5F4}" type="presParOf" srcId="{A539B19B-4E22-401A-B47B-C1F6BA2130EA}" destId="{220FFC07-9DFE-43D4-878B-F4C49F7EEC05}" srcOrd="1" destOrd="0" presId="urn:microsoft.com/office/officeart/2005/8/layout/hierarchy5"/>
    <dgm:cxn modelId="{E462CA08-9603-4AFA-A446-564BDEDFAD75}" type="presParOf" srcId="{DF1D046A-455C-493C-93F2-F819584743E8}" destId="{DB9DD654-6CC5-4236-94A8-2EE0E98868E7}" srcOrd="2" destOrd="0" presId="urn:microsoft.com/office/officeart/2005/8/layout/hierarchy5"/>
    <dgm:cxn modelId="{2A49421F-73DE-4012-9834-F050974DA992}" type="presParOf" srcId="{DB9DD654-6CC5-4236-94A8-2EE0E98868E7}" destId="{0CE62306-5D2E-459F-B229-4B63126840C5}" srcOrd="0" destOrd="0" presId="urn:microsoft.com/office/officeart/2005/8/layout/hierarchy5"/>
    <dgm:cxn modelId="{191EAB05-A39A-476E-B680-5E92E01F2D05}" type="presParOf" srcId="{DF1D046A-455C-493C-93F2-F819584743E8}" destId="{A6E364E2-4624-4278-930A-53095B5389F4}" srcOrd="3" destOrd="0" presId="urn:microsoft.com/office/officeart/2005/8/layout/hierarchy5"/>
    <dgm:cxn modelId="{99A0E8B7-0696-461D-84DD-0D50F7258EFE}" type="presParOf" srcId="{A6E364E2-4624-4278-930A-53095B5389F4}" destId="{770547C4-0EE6-41FE-AE78-A2CE7896814F}" srcOrd="0" destOrd="0" presId="urn:microsoft.com/office/officeart/2005/8/layout/hierarchy5"/>
    <dgm:cxn modelId="{743274D7-A97F-4D9B-978E-B0860DD51DA7}" type="presParOf" srcId="{A6E364E2-4624-4278-930A-53095B5389F4}" destId="{B184EC01-F9F7-4CA9-86F9-E3E598E7CD9E}" srcOrd="1" destOrd="0" presId="urn:microsoft.com/office/officeart/2005/8/layout/hierarchy5"/>
    <dgm:cxn modelId="{F94F0FB0-38DE-4862-9067-653F678DFFBA}" type="presParOf" srcId="{B184EC01-F9F7-4CA9-86F9-E3E598E7CD9E}" destId="{54AAABAD-85FA-4CC0-99D2-BA489DAAFB07}" srcOrd="0" destOrd="0" presId="urn:microsoft.com/office/officeart/2005/8/layout/hierarchy5"/>
    <dgm:cxn modelId="{AA31D215-5CE0-4D4D-9321-779AFF3E9338}" type="presParOf" srcId="{54AAABAD-85FA-4CC0-99D2-BA489DAAFB07}" destId="{8F3A53DF-2C4F-42E0-AF08-4C160A6AC753}" srcOrd="0" destOrd="0" presId="urn:microsoft.com/office/officeart/2005/8/layout/hierarchy5"/>
    <dgm:cxn modelId="{98BFD751-2F44-4E44-99CC-D277BE3C08EE}" type="presParOf" srcId="{B184EC01-F9F7-4CA9-86F9-E3E598E7CD9E}" destId="{EC71C7F5-41CB-4A6B-9660-CC7CD4B72F4B}" srcOrd="1" destOrd="0" presId="urn:microsoft.com/office/officeart/2005/8/layout/hierarchy5"/>
    <dgm:cxn modelId="{12FEA7E8-B681-4D51-B0DB-F0D0B0DCB0B5}" type="presParOf" srcId="{EC71C7F5-41CB-4A6B-9660-CC7CD4B72F4B}" destId="{A793BEAC-0684-4355-AF56-263508B2BD4B}" srcOrd="0" destOrd="0" presId="urn:microsoft.com/office/officeart/2005/8/layout/hierarchy5"/>
    <dgm:cxn modelId="{C588728D-121E-4879-87FE-F1D835EA220A}" type="presParOf" srcId="{EC71C7F5-41CB-4A6B-9660-CC7CD4B72F4B}" destId="{1DD8EB90-A979-4559-8819-8EF363F439C7}" srcOrd="1" destOrd="0" presId="urn:microsoft.com/office/officeart/2005/8/layout/hierarchy5"/>
    <dgm:cxn modelId="{EA86B88F-9DE0-477C-A73D-81F632CAC3A7}" type="presParOf" srcId="{1DD8EB90-A979-4559-8819-8EF363F439C7}" destId="{C85455E5-9CEB-473E-B3CB-E0970B079786}" srcOrd="0" destOrd="0" presId="urn:microsoft.com/office/officeart/2005/8/layout/hierarchy5"/>
    <dgm:cxn modelId="{EB1FE746-8034-4C3C-83EC-E1CD226FBF85}" type="presParOf" srcId="{C85455E5-9CEB-473E-B3CB-E0970B079786}" destId="{E2F047C3-809E-4C43-B32A-47F33AEE0FD7}" srcOrd="0" destOrd="0" presId="urn:microsoft.com/office/officeart/2005/8/layout/hierarchy5"/>
    <dgm:cxn modelId="{7F7E6707-6F02-4C30-97CC-6E7AF50DBA0A}" type="presParOf" srcId="{1DD8EB90-A979-4559-8819-8EF363F439C7}" destId="{3B3911EB-870C-4BA3-AC7A-84DFB27CE255}" srcOrd="1" destOrd="0" presId="urn:microsoft.com/office/officeart/2005/8/layout/hierarchy5"/>
    <dgm:cxn modelId="{496F8941-192E-4815-A877-5A3E3D6E8ADE}" type="presParOf" srcId="{3B3911EB-870C-4BA3-AC7A-84DFB27CE255}" destId="{9D93BA9C-B6F0-40F1-95FA-8090C2874B0F}" srcOrd="0" destOrd="0" presId="urn:microsoft.com/office/officeart/2005/8/layout/hierarchy5"/>
    <dgm:cxn modelId="{2E7C45C3-80BD-4BEC-996A-3C48F2E012A8}" type="presParOf" srcId="{3B3911EB-870C-4BA3-AC7A-84DFB27CE255}" destId="{286F020C-B633-47C1-8137-CB53C5AEEB91}" srcOrd="1" destOrd="0" presId="urn:microsoft.com/office/officeart/2005/8/layout/hierarchy5"/>
    <dgm:cxn modelId="{1E259CF6-863F-4D27-8740-C0A3BDAC5C5D}" type="presParOf" srcId="{286F020C-B633-47C1-8137-CB53C5AEEB91}" destId="{9C46501F-2214-432B-AB25-6091E07F7805}" srcOrd="0" destOrd="0" presId="urn:microsoft.com/office/officeart/2005/8/layout/hierarchy5"/>
    <dgm:cxn modelId="{E8CA8DF1-86A2-4BBE-B404-C4540C16D873}" type="presParOf" srcId="{9C46501F-2214-432B-AB25-6091E07F7805}" destId="{E2D80416-B598-41EB-B7D9-ED4138BE7558}" srcOrd="0" destOrd="0" presId="urn:microsoft.com/office/officeart/2005/8/layout/hierarchy5"/>
    <dgm:cxn modelId="{07A412F9-7EE3-4E92-B18E-FF7C891ABFCB}" type="presParOf" srcId="{286F020C-B633-47C1-8137-CB53C5AEEB91}" destId="{E309271B-66EE-485E-8C22-EE06675A619F}" srcOrd="1" destOrd="0" presId="urn:microsoft.com/office/officeart/2005/8/layout/hierarchy5"/>
    <dgm:cxn modelId="{F03CE284-47AC-4353-A081-AD67501F4C31}" type="presParOf" srcId="{E309271B-66EE-485E-8C22-EE06675A619F}" destId="{CCAF69A6-463E-4B4E-A18E-C0DD068EC7DB}" srcOrd="0" destOrd="0" presId="urn:microsoft.com/office/officeart/2005/8/layout/hierarchy5"/>
    <dgm:cxn modelId="{9E172671-5AE0-4FFF-977F-27BB046B56C1}" type="presParOf" srcId="{E309271B-66EE-485E-8C22-EE06675A619F}" destId="{843F3D53-47C4-4AC0-B9C9-DA594EEC5444}" srcOrd="1" destOrd="0" presId="urn:microsoft.com/office/officeart/2005/8/layout/hierarchy5"/>
    <dgm:cxn modelId="{1D54C875-80EA-4656-B762-A0EDC6830515}" type="presParOf" srcId="{843F3D53-47C4-4AC0-B9C9-DA594EEC5444}" destId="{91D47510-8EA6-42B2-B66D-19BE609F40D9}" srcOrd="0" destOrd="0" presId="urn:microsoft.com/office/officeart/2005/8/layout/hierarchy5"/>
    <dgm:cxn modelId="{113C42BA-569A-4985-891B-156C0F1FDB63}" type="presParOf" srcId="{91D47510-8EA6-42B2-B66D-19BE609F40D9}" destId="{CCA503E4-270F-4F26-83EB-E97B603D5265}" srcOrd="0" destOrd="0" presId="urn:microsoft.com/office/officeart/2005/8/layout/hierarchy5"/>
    <dgm:cxn modelId="{1582C94D-1E17-45FC-9FD9-BAD33A4C559B}" type="presParOf" srcId="{843F3D53-47C4-4AC0-B9C9-DA594EEC5444}" destId="{B4593E0A-6022-47C9-8C7A-24A89F7BD871}" srcOrd="1" destOrd="0" presId="urn:microsoft.com/office/officeart/2005/8/layout/hierarchy5"/>
    <dgm:cxn modelId="{1F1FE259-A58E-4553-8AA0-9CB051F0F603}" type="presParOf" srcId="{B4593E0A-6022-47C9-8C7A-24A89F7BD871}" destId="{BB60927E-5357-455E-BA6F-C0FCF8025D26}" srcOrd="0" destOrd="0" presId="urn:microsoft.com/office/officeart/2005/8/layout/hierarchy5"/>
    <dgm:cxn modelId="{9A54D43E-90BF-4F79-AD58-03F1C6269C84}" type="presParOf" srcId="{B4593E0A-6022-47C9-8C7A-24A89F7BD871}" destId="{5FACAF75-5B8C-4957-8C6F-64A16C8CEDD0}" srcOrd="1" destOrd="0" presId="urn:microsoft.com/office/officeart/2005/8/layout/hierarchy5"/>
    <dgm:cxn modelId="{2AC60FF4-2516-46BB-BBDD-7097EDE3ED4B}" type="presParOf" srcId="{286F020C-B633-47C1-8137-CB53C5AEEB91}" destId="{7596D50A-BE8B-49FA-ACA6-F45CA852B92B}" srcOrd="2" destOrd="0" presId="urn:microsoft.com/office/officeart/2005/8/layout/hierarchy5"/>
    <dgm:cxn modelId="{B77B9CF5-47FB-48D3-9B6F-39B592AC92DE}" type="presParOf" srcId="{7596D50A-BE8B-49FA-ACA6-F45CA852B92B}" destId="{76F9637A-385D-48AC-8D74-63C72F26C7DC}" srcOrd="0" destOrd="0" presId="urn:microsoft.com/office/officeart/2005/8/layout/hierarchy5"/>
    <dgm:cxn modelId="{4CD64247-1317-4E33-AA56-E4E487777552}" type="presParOf" srcId="{286F020C-B633-47C1-8137-CB53C5AEEB91}" destId="{EA161530-1ED0-411F-A383-DCD6BAC7FFE1}" srcOrd="3" destOrd="0" presId="urn:microsoft.com/office/officeart/2005/8/layout/hierarchy5"/>
    <dgm:cxn modelId="{7D6C7BAF-8DCF-47B1-BF14-79AC461FA1E1}" type="presParOf" srcId="{EA161530-1ED0-411F-A383-DCD6BAC7FFE1}" destId="{7C285E08-4995-4B82-9E75-6DB6B732BEB1}" srcOrd="0" destOrd="0" presId="urn:microsoft.com/office/officeart/2005/8/layout/hierarchy5"/>
    <dgm:cxn modelId="{F21C285F-BEB8-40F1-B3E7-25C8311A350D}" type="presParOf" srcId="{EA161530-1ED0-411F-A383-DCD6BAC7FFE1}" destId="{495A33DF-64D6-4D7C-A896-17CA3E8B2915}" srcOrd="1" destOrd="0" presId="urn:microsoft.com/office/officeart/2005/8/layout/hierarchy5"/>
    <dgm:cxn modelId="{74FE0895-73AB-47A9-9D15-CE8F41FAA92C}" type="presParOf" srcId="{495A33DF-64D6-4D7C-A896-17CA3E8B2915}" destId="{A1C4EA50-2A95-4D46-B5DB-E7CF28BAD478}" srcOrd="0" destOrd="0" presId="urn:microsoft.com/office/officeart/2005/8/layout/hierarchy5"/>
    <dgm:cxn modelId="{8730BFF3-F9FB-420B-9952-F35B8BCC2AAD}" type="presParOf" srcId="{A1C4EA50-2A95-4D46-B5DB-E7CF28BAD478}" destId="{87384748-EECD-4CF0-B8BF-9122C7B30064}" srcOrd="0" destOrd="0" presId="urn:microsoft.com/office/officeart/2005/8/layout/hierarchy5"/>
    <dgm:cxn modelId="{7C1BBC16-1924-4454-9FA6-DDE36D7DB0A4}" type="presParOf" srcId="{495A33DF-64D6-4D7C-A896-17CA3E8B2915}" destId="{19B532D4-7639-4AE0-9F78-54C2209229A6}" srcOrd="1" destOrd="0" presId="urn:microsoft.com/office/officeart/2005/8/layout/hierarchy5"/>
    <dgm:cxn modelId="{6AB81083-9611-4412-B716-A856EFC73DF7}" type="presParOf" srcId="{19B532D4-7639-4AE0-9F78-54C2209229A6}" destId="{ECA1DE20-357E-4795-9DF0-8D145092DDDB}" srcOrd="0" destOrd="0" presId="urn:microsoft.com/office/officeart/2005/8/layout/hierarchy5"/>
    <dgm:cxn modelId="{B1C64B8C-E5BF-45EA-90AF-0933CED44616}" type="presParOf" srcId="{19B532D4-7639-4AE0-9F78-54C2209229A6}" destId="{E1EA8671-8356-49B6-93DC-61C125F6EE48}" srcOrd="1" destOrd="0" presId="urn:microsoft.com/office/officeart/2005/8/layout/hierarchy5"/>
    <dgm:cxn modelId="{89FE6FBA-E205-49B5-A927-F2C04FA342CB}" type="presParOf" srcId="{B184EC01-F9F7-4CA9-86F9-E3E598E7CD9E}" destId="{6ACC9FA1-A237-4B23-A5D7-72025C8CF202}" srcOrd="2" destOrd="0" presId="urn:microsoft.com/office/officeart/2005/8/layout/hierarchy5"/>
    <dgm:cxn modelId="{4F800480-8859-4509-9C97-725BE9EBC18D}" type="presParOf" srcId="{6ACC9FA1-A237-4B23-A5D7-72025C8CF202}" destId="{DF47456C-34A3-43A1-8D0A-3C101566189F}" srcOrd="0" destOrd="0" presId="urn:microsoft.com/office/officeart/2005/8/layout/hierarchy5"/>
    <dgm:cxn modelId="{DBA8202A-8850-40AF-8820-D067A3AE8A38}" type="presParOf" srcId="{B184EC01-F9F7-4CA9-86F9-E3E598E7CD9E}" destId="{6CC6F56E-B283-4243-B344-8FC7BD363A96}" srcOrd="3" destOrd="0" presId="urn:microsoft.com/office/officeart/2005/8/layout/hierarchy5"/>
    <dgm:cxn modelId="{33747AA4-288B-45CF-B419-99107D37104E}" type="presParOf" srcId="{6CC6F56E-B283-4243-B344-8FC7BD363A96}" destId="{99A9A1F6-241E-4BB7-87F7-A5E528019F16}" srcOrd="0" destOrd="0" presId="urn:microsoft.com/office/officeart/2005/8/layout/hierarchy5"/>
    <dgm:cxn modelId="{6649EBE2-6842-4511-80D6-8DDFA2C05428}" type="presParOf" srcId="{6CC6F56E-B283-4243-B344-8FC7BD363A96}" destId="{C8A94213-D1F7-42A6-8F87-2A63BE57F09D}" srcOrd="1" destOrd="0" presId="urn:microsoft.com/office/officeart/2005/8/layout/hierarchy5"/>
    <dgm:cxn modelId="{8F8CED6D-AFD3-4DE1-A2BE-096378F79628}" type="presParOf" srcId="{C8A94213-D1F7-42A6-8F87-2A63BE57F09D}" destId="{5E053BD9-3507-4177-8AA8-6738319F0B5E}" srcOrd="0" destOrd="0" presId="urn:microsoft.com/office/officeart/2005/8/layout/hierarchy5"/>
    <dgm:cxn modelId="{D5E9D114-50F0-469C-88E7-DD9FD2F3768E}" type="presParOf" srcId="{5E053BD9-3507-4177-8AA8-6738319F0B5E}" destId="{85814214-D0BF-4D6E-85AA-92A3763AAF31}" srcOrd="0" destOrd="0" presId="urn:microsoft.com/office/officeart/2005/8/layout/hierarchy5"/>
    <dgm:cxn modelId="{A3D9D6D6-C3D7-4E6E-BEDA-A443EAED261C}" type="presParOf" srcId="{C8A94213-D1F7-42A6-8F87-2A63BE57F09D}" destId="{5B43977F-86A7-49C1-B43C-F5F134FEFC75}" srcOrd="1" destOrd="0" presId="urn:microsoft.com/office/officeart/2005/8/layout/hierarchy5"/>
    <dgm:cxn modelId="{0F6CD47B-B6CD-43D2-B9B7-15F3547AAF3C}" type="presParOf" srcId="{5B43977F-86A7-49C1-B43C-F5F134FEFC75}" destId="{46602642-14FA-4F2F-A3EE-58EAC7027A1E}" srcOrd="0" destOrd="0" presId="urn:microsoft.com/office/officeart/2005/8/layout/hierarchy5"/>
    <dgm:cxn modelId="{8BD53C6D-3389-4B42-B429-90BB1CAF05BF}" type="presParOf" srcId="{5B43977F-86A7-49C1-B43C-F5F134FEFC75}" destId="{DED1FF11-6EFE-4C55-989F-2485E5339190}" srcOrd="1" destOrd="0" presId="urn:microsoft.com/office/officeart/2005/8/layout/hierarchy5"/>
    <dgm:cxn modelId="{2C737ACF-1329-4707-A710-6CC9E15B21B5}" type="presParOf" srcId="{DED1FF11-6EFE-4C55-989F-2485E5339190}" destId="{93F01A23-8E78-480B-9E41-A4322E6D2CEA}" srcOrd="0" destOrd="0" presId="urn:microsoft.com/office/officeart/2005/8/layout/hierarchy5"/>
    <dgm:cxn modelId="{A0470A4E-2BAD-459C-8887-910A68575747}" type="presParOf" srcId="{93F01A23-8E78-480B-9E41-A4322E6D2CEA}" destId="{29E16849-4CB9-4525-9A2E-17C859524DA4}" srcOrd="0" destOrd="0" presId="urn:microsoft.com/office/officeart/2005/8/layout/hierarchy5"/>
    <dgm:cxn modelId="{ADFB3A0A-CCD8-4EF8-AA2B-F7B1141827EB}" type="presParOf" srcId="{DED1FF11-6EFE-4C55-989F-2485E5339190}" destId="{D72B5F37-60CB-461F-AA9D-B6BACA1EB167}" srcOrd="1" destOrd="0" presId="urn:microsoft.com/office/officeart/2005/8/layout/hierarchy5"/>
    <dgm:cxn modelId="{D475DD9E-8839-4737-A665-341AED9408AA}" type="presParOf" srcId="{D72B5F37-60CB-461F-AA9D-B6BACA1EB167}" destId="{8B8D5A7F-4973-4D98-80D4-7A20152B93B8}" srcOrd="0" destOrd="0" presId="urn:microsoft.com/office/officeart/2005/8/layout/hierarchy5"/>
    <dgm:cxn modelId="{8BB83E27-27A7-4502-A34D-4813FB235E52}" type="presParOf" srcId="{D72B5F37-60CB-461F-AA9D-B6BACA1EB167}" destId="{1790253F-59BC-45F6-A0E2-2689A59DAE89}" srcOrd="1" destOrd="0" presId="urn:microsoft.com/office/officeart/2005/8/layout/hierarchy5"/>
    <dgm:cxn modelId="{5398468D-D000-426E-A185-7CFDE8CBB9D8}" type="presParOf" srcId="{1790253F-59BC-45F6-A0E2-2689A59DAE89}" destId="{D76DABEF-2FC6-49B3-8B3D-FEE74A540530}" srcOrd="0" destOrd="0" presId="urn:microsoft.com/office/officeart/2005/8/layout/hierarchy5"/>
    <dgm:cxn modelId="{D5D061AB-74C7-4CAE-8E58-7A3A2625DA01}" type="presParOf" srcId="{D76DABEF-2FC6-49B3-8B3D-FEE74A540530}" destId="{51B35653-447E-42EB-A2E0-42BA4241DF56}" srcOrd="0" destOrd="0" presId="urn:microsoft.com/office/officeart/2005/8/layout/hierarchy5"/>
    <dgm:cxn modelId="{63DFB0BB-F7FD-4182-8AF4-A0DF21CA548C}" type="presParOf" srcId="{1790253F-59BC-45F6-A0E2-2689A59DAE89}" destId="{5B1EA879-C3E1-43BD-A68E-519A531600E0}" srcOrd="1" destOrd="0" presId="urn:microsoft.com/office/officeart/2005/8/layout/hierarchy5"/>
    <dgm:cxn modelId="{2E445633-ACE7-4235-A603-BB025D393D01}" type="presParOf" srcId="{5B1EA879-C3E1-43BD-A68E-519A531600E0}" destId="{71C4B89A-B50B-4A52-AF0D-28A7BBD0120C}" srcOrd="0" destOrd="0" presId="urn:microsoft.com/office/officeart/2005/8/layout/hierarchy5"/>
    <dgm:cxn modelId="{A47003D8-62AA-490F-834C-CC90F8ADF02A}" type="presParOf" srcId="{5B1EA879-C3E1-43BD-A68E-519A531600E0}" destId="{79D16BFC-48E2-4D92-8139-EEAAD70A813F}" srcOrd="1" destOrd="0" presId="urn:microsoft.com/office/officeart/2005/8/layout/hierarchy5"/>
    <dgm:cxn modelId="{DC18B63E-0F5C-49E2-A10F-E7A79F0E799F}" type="presParOf" srcId="{DED1FF11-6EFE-4C55-989F-2485E5339190}" destId="{DD5AA966-B13A-4D77-9A83-F4A0A8EA55D2}" srcOrd="2" destOrd="0" presId="urn:microsoft.com/office/officeart/2005/8/layout/hierarchy5"/>
    <dgm:cxn modelId="{FCC6AEE2-A60A-473D-960D-1FF8B7212218}" type="presParOf" srcId="{DD5AA966-B13A-4D77-9A83-F4A0A8EA55D2}" destId="{9E81533D-74A7-4A9B-9493-7F5DEC6D33AE}" srcOrd="0" destOrd="0" presId="urn:microsoft.com/office/officeart/2005/8/layout/hierarchy5"/>
    <dgm:cxn modelId="{9FD679F9-A5F3-47CA-A30E-1EC371421761}" type="presParOf" srcId="{DED1FF11-6EFE-4C55-989F-2485E5339190}" destId="{2AF2968F-2B7C-417A-A36C-5786874BB81D}" srcOrd="3" destOrd="0" presId="urn:microsoft.com/office/officeart/2005/8/layout/hierarchy5"/>
    <dgm:cxn modelId="{8F298195-6560-46A3-B1F5-1E21626D1652}" type="presParOf" srcId="{2AF2968F-2B7C-417A-A36C-5786874BB81D}" destId="{4CC6E7F0-E62F-447B-A2A2-1F0142D34DAE}" srcOrd="0" destOrd="0" presId="urn:microsoft.com/office/officeart/2005/8/layout/hierarchy5"/>
    <dgm:cxn modelId="{B0DC9AEA-22B4-4F80-B7E4-35C37CA96E6F}" type="presParOf" srcId="{2AF2968F-2B7C-417A-A36C-5786874BB81D}" destId="{F1D84034-B1BC-474A-8394-5FF989764CD1}" srcOrd="1" destOrd="0" presId="urn:microsoft.com/office/officeart/2005/8/layout/hierarchy5"/>
    <dgm:cxn modelId="{86033C5E-2B6A-43D8-9121-5E5A93F3E98C}" type="presParOf" srcId="{F1D84034-B1BC-474A-8394-5FF989764CD1}" destId="{41EBC67C-C24F-4C67-8FA4-12B0308777D4}" srcOrd="0" destOrd="0" presId="urn:microsoft.com/office/officeart/2005/8/layout/hierarchy5"/>
    <dgm:cxn modelId="{DFBE3E2D-9AC0-4F69-B648-91F27D83899E}" type="presParOf" srcId="{41EBC67C-C24F-4C67-8FA4-12B0308777D4}" destId="{9FF47F90-593A-4305-A850-300BE7D3DD60}" srcOrd="0" destOrd="0" presId="urn:microsoft.com/office/officeart/2005/8/layout/hierarchy5"/>
    <dgm:cxn modelId="{31A906E2-9E91-4B53-AF83-9720563C35B5}" type="presParOf" srcId="{F1D84034-B1BC-474A-8394-5FF989764CD1}" destId="{64E64717-E378-4BB9-BC28-AAA243A1B2FB}" srcOrd="1" destOrd="0" presId="urn:microsoft.com/office/officeart/2005/8/layout/hierarchy5"/>
    <dgm:cxn modelId="{4911189C-21E6-48D2-BA02-ED14EFF3386F}" type="presParOf" srcId="{64E64717-E378-4BB9-BC28-AAA243A1B2FB}" destId="{741F9909-D795-4CBE-95D0-B2027EC7DE7F}" srcOrd="0" destOrd="0" presId="urn:microsoft.com/office/officeart/2005/8/layout/hierarchy5"/>
    <dgm:cxn modelId="{C18B8163-43E6-40A6-BE06-44F85AC6A436}" type="presParOf" srcId="{64E64717-E378-4BB9-BC28-AAA243A1B2FB}" destId="{442E54F7-5B24-4B51-A627-06C080BAD90D}" srcOrd="1" destOrd="0" presId="urn:microsoft.com/office/officeart/2005/8/layout/hierarchy5"/>
    <dgm:cxn modelId="{70E05989-2A0C-4637-A39F-CD15A9EBA6CA}" type="presParOf" srcId="{CE11E1ED-BAA7-405B-95AE-CB0C133D071E}" destId="{6BD53CFA-8042-40AB-AAA6-E358408BA6D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AA8A5-85B0-411E-94F6-3AE9C9F2F66D}">
      <dsp:nvSpPr>
        <dsp:cNvPr id="0" name=""/>
        <dsp:cNvSpPr/>
      </dsp:nvSpPr>
      <dsp:spPr>
        <a:xfrm>
          <a:off x="4306" y="1784494"/>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Watershed</a:t>
          </a:r>
          <a:endParaRPr lang="en-US" sz="1300" kern="1200" dirty="0">
            <a:latin typeface="Arial"/>
            <a:ea typeface="+mn-ea"/>
            <a:cs typeface="+mn-cs"/>
          </a:endParaRPr>
        </a:p>
      </dsp:txBody>
      <dsp:txXfrm>
        <a:off x="19355" y="1799543"/>
        <a:ext cx="997525" cy="483713"/>
      </dsp:txXfrm>
    </dsp:sp>
    <dsp:sp modelId="{7CC0C5E7-B825-4D59-827C-966678274EE6}">
      <dsp:nvSpPr>
        <dsp:cNvPr id="0" name=""/>
        <dsp:cNvSpPr/>
      </dsp:nvSpPr>
      <dsp:spPr>
        <a:xfrm rot="17421335">
          <a:off x="646603" y="1477229"/>
          <a:ext cx="1181701" cy="20434"/>
        </a:xfrm>
        <a:custGeom>
          <a:avLst/>
          <a:gdLst/>
          <a:ahLst/>
          <a:cxnLst/>
          <a:rect l="0" t="0" r="0" b="0"/>
          <a:pathLst>
            <a:path>
              <a:moveTo>
                <a:pt x="0" y="10217"/>
              </a:moveTo>
              <a:lnTo>
                <a:pt x="1181701" y="10217"/>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1207911" y="1457904"/>
        <a:ext cx="59085" cy="59085"/>
      </dsp:txXfrm>
    </dsp:sp>
    <dsp:sp modelId="{0B616705-69CF-4069-A6B3-EB6B475137CD}">
      <dsp:nvSpPr>
        <dsp:cNvPr id="0" name=""/>
        <dsp:cNvSpPr/>
      </dsp:nvSpPr>
      <dsp:spPr>
        <a:xfrm>
          <a:off x="1442979" y="676587"/>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Freshwater</a:t>
          </a:r>
          <a:endParaRPr lang="en-US" sz="1300" kern="1200" dirty="0">
            <a:latin typeface="Arial"/>
            <a:ea typeface="+mn-ea"/>
            <a:cs typeface="+mn-cs"/>
          </a:endParaRPr>
        </a:p>
      </dsp:txBody>
      <dsp:txXfrm>
        <a:off x="1458028" y="691636"/>
        <a:ext cx="997525" cy="483713"/>
      </dsp:txXfrm>
    </dsp:sp>
    <dsp:sp modelId="{2550AC00-E2D8-4D8A-984F-7AFCCC4A0A84}">
      <dsp:nvSpPr>
        <dsp:cNvPr id="0" name=""/>
        <dsp:cNvSpPr/>
      </dsp:nvSpPr>
      <dsp:spPr>
        <a:xfrm rot="18770822">
          <a:off x="2373904" y="701695"/>
          <a:ext cx="604445" cy="20434"/>
        </a:xfrm>
        <a:custGeom>
          <a:avLst/>
          <a:gdLst/>
          <a:ahLst/>
          <a:cxnLst/>
          <a:rect l="0" t="0" r="0" b="0"/>
          <a:pathLst>
            <a:path>
              <a:moveTo>
                <a:pt x="0" y="10217"/>
              </a:moveTo>
              <a:lnTo>
                <a:pt x="604445"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2661016" y="696801"/>
        <a:ext cx="30222" cy="30222"/>
      </dsp:txXfrm>
    </dsp:sp>
    <dsp:sp modelId="{78E99105-C0E0-4F98-810D-60586605EBEF}">
      <dsp:nvSpPr>
        <dsp:cNvPr id="0" name=""/>
        <dsp:cNvSpPr/>
      </dsp:nvSpPr>
      <dsp:spPr>
        <a:xfrm>
          <a:off x="2881651" y="233425"/>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Residential</a:t>
          </a:r>
          <a:endParaRPr lang="en-US" sz="1300" kern="1200" dirty="0">
            <a:latin typeface="Arial"/>
            <a:ea typeface="+mn-ea"/>
            <a:cs typeface="+mn-cs"/>
          </a:endParaRPr>
        </a:p>
      </dsp:txBody>
      <dsp:txXfrm>
        <a:off x="2896700" y="248474"/>
        <a:ext cx="997525" cy="483713"/>
      </dsp:txXfrm>
    </dsp:sp>
    <dsp:sp modelId="{9A65AF41-CC61-4DA2-A82B-7D33A56FF8B6}">
      <dsp:nvSpPr>
        <dsp:cNvPr id="0" name=""/>
        <dsp:cNvSpPr/>
      </dsp:nvSpPr>
      <dsp:spPr>
        <a:xfrm>
          <a:off x="3909275" y="480113"/>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4104523" y="480054"/>
        <a:ext cx="20552" cy="20552"/>
      </dsp:txXfrm>
    </dsp:sp>
    <dsp:sp modelId="{037C048F-8154-439B-9498-3BEC1749BD67}">
      <dsp:nvSpPr>
        <dsp:cNvPr id="0" name=""/>
        <dsp:cNvSpPr/>
      </dsp:nvSpPr>
      <dsp:spPr>
        <a:xfrm>
          <a:off x="4320324" y="233425"/>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Pervious Pavement*</a:t>
          </a:r>
          <a:endParaRPr lang="en-US" sz="1300" kern="1200" dirty="0">
            <a:latin typeface="Arial"/>
            <a:ea typeface="+mn-ea"/>
            <a:cs typeface="+mn-cs"/>
          </a:endParaRPr>
        </a:p>
      </dsp:txBody>
      <dsp:txXfrm>
        <a:off x="4335373" y="248474"/>
        <a:ext cx="997525" cy="483713"/>
      </dsp:txXfrm>
    </dsp:sp>
    <dsp:sp modelId="{62D8FED8-FECA-488E-8929-C5A5ADC38596}">
      <dsp:nvSpPr>
        <dsp:cNvPr id="0" name=""/>
        <dsp:cNvSpPr/>
      </dsp:nvSpPr>
      <dsp:spPr>
        <a:xfrm rot="2829178">
          <a:off x="2373904" y="1144857"/>
          <a:ext cx="604445" cy="20434"/>
        </a:xfrm>
        <a:custGeom>
          <a:avLst/>
          <a:gdLst/>
          <a:ahLst/>
          <a:cxnLst/>
          <a:rect l="0" t="0" r="0" b="0"/>
          <a:pathLst>
            <a:path>
              <a:moveTo>
                <a:pt x="0" y="10217"/>
              </a:moveTo>
              <a:lnTo>
                <a:pt x="604445"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2661016" y="1139963"/>
        <a:ext cx="30222" cy="30222"/>
      </dsp:txXfrm>
    </dsp:sp>
    <dsp:sp modelId="{A36F2EE6-C2A7-4C25-B9E0-2DE75DE5E039}">
      <dsp:nvSpPr>
        <dsp:cNvPr id="0" name=""/>
        <dsp:cNvSpPr/>
      </dsp:nvSpPr>
      <dsp:spPr>
        <a:xfrm>
          <a:off x="2881651" y="1119750"/>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Arterial</a:t>
          </a:r>
          <a:endParaRPr lang="en-US" sz="1300" kern="1200" dirty="0">
            <a:latin typeface="Arial"/>
            <a:ea typeface="+mn-ea"/>
            <a:cs typeface="+mn-cs"/>
          </a:endParaRPr>
        </a:p>
      </dsp:txBody>
      <dsp:txXfrm>
        <a:off x="2896700" y="1134799"/>
        <a:ext cx="997525" cy="483713"/>
      </dsp:txXfrm>
    </dsp:sp>
    <dsp:sp modelId="{96C6A676-01AE-4143-BFE7-BEAEA1108852}">
      <dsp:nvSpPr>
        <dsp:cNvPr id="0" name=""/>
        <dsp:cNvSpPr/>
      </dsp:nvSpPr>
      <dsp:spPr>
        <a:xfrm>
          <a:off x="3909275" y="1366439"/>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4104523" y="1366380"/>
        <a:ext cx="20552" cy="20552"/>
      </dsp:txXfrm>
    </dsp:sp>
    <dsp:sp modelId="{422422DB-1930-4C62-9DF4-166A10AEFD94}">
      <dsp:nvSpPr>
        <dsp:cNvPr id="0" name=""/>
        <dsp:cNvSpPr/>
      </dsp:nvSpPr>
      <dsp:spPr>
        <a:xfrm>
          <a:off x="4320324" y="1119750"/>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Is treatment required?</a:t>
          </a:r>
          <a:endParaRPr lang="en-US" sz="1300" kern="1200" dirty="0">
            <a:latin typeface="Arial"/>
            <a:ea typeface="+mn-ea"/>
            <a:cs typeface="+mn-cs"/>
          </a:endParaRPr>
        </a:p>
      </dsp:txBody>
      <dsp:txXfrm>
        <a:off x="4335373" y="1134799"/>
        <a:ext cx="997525" cy="483713"/>
      </dsp:txXfrm>
    </dsp:sp>
    <dsp:sp modelId="{269B4B06-EBF2-489E-AA7D-10E4D644B755}">
      <dsp:nvSpPr>
        <dsp:cNvPr id="0" name=""/>
        <dsp:cNvSpPr/>
      </dsp:nvSpPr>
      <dsp:spPr>
        <a:xfrm rot="19457599">
          <a:off x="5300368" y="1218718"/>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1216280"/>
        <a:ext cx="25310" cy="25310"/>
      </dsp:txXfrm>
    </dsp:sp>
    <dsp:sp modelId="{0DF3DD40-C697-4FB5-A48C-5A8236A043A5}">
      <dsp:nvSpPr>
        <dsp:cNvPr id="0" name=""/>
        <dsp:cNvSpPr/>
      </dsp:nvSpPr>
      <dsp:spPr>
        <a:xfrm>
          <a:off x="5758997" y="824308"/>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Yes</a:t>
          </a:r>
          <a:endParaRPr lang="en-US" sz="1300" kern="1200" dirty="0">
            <a:latin typeface="Arial"/>
            <a:ea typeface="+mn-ea"/>
            <a:cs typeface="+mn-cs"/>
          </a:endParaRPr>
        </a:p>
      </dsp:txBody>
      <dsp:txXfrm>
        <a:off x="5774046" y="839357"/>
        <a:ext cx="997525" cy="483713"/>
      </dsp:txXfrm>
    </dsp:sp>
    <dsp:sp modelId="{B693B0A6-C5C0-4058-97F0-9B4D7A6841E0}">
      <dsp:nvSpPr>
        <dsp:cNvPr id="0" name=""/>
        <dsp:cNvSpPr/>
      </dsp:nvSpPr>
      <dsp:spPr>
        <a:xfrm>
          <a:off x="6786620" y="1070997"/>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1070938"/>
        <a:ext cx="20552" cy="20552"/>
      </dsp:txXfrm>
    </dsp:sp>
    <dsp:sp modelId="{DA0E3E1B-775C-4D64-B6CD-BFE0B6A21572}">
      <dsp:nvSpPr>
        <dsp:cNvPr id="0" name=""/>
        <dsp:cNvSpPr/>
      </dsp:nvSpPr>
      <dsp:spPr>
        <a:xfrm>
          <a:off x="7197670" y="824308"/>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Bioretention*</a:t>
          </a:r>
          <a:endParaRPr lang="en-US" sz="1300" kern="1200" dirty="0">
            <a:latin typeface="Arial"/>
            <a:ea typeface="+mn-ea"/>
            <a:cs typeface="+mn-cs"/>
          </a:endParaRPr>
        </a:p>
      </dsp:txBody>
      <dsp:txXfrm>
        <a:off x="7212719" y="839357"/>
        <a:ext cx="997525" cy="483713"/>
      </dsp:txXfrm>
    </dsp:sp>
    <dsp:sp modelId="{9EA4EE43-B4C9-4F0E-B794-5FBBC7177334}">
      <dsp:nvSpPr>
        <dsp:cNvPr id="0" name=""/>
        <dsp:cNvSpPr/>
      </dsp:nvSpPr>
      <dsp:spPr>
        <a:xfrm rot="2142401">
          <a:off x="5300368" y="1514159"/>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1511721"/>
        <a:ext cx="25310" cy="25310"/>
      </dsp:txXfrm>
    </dsp:sp>
    <dsp:sp modelId="{F3B06E62-9CC4-47BD-BCA4-79A211548FFB}">
      <dsp:nvSpPr>
        <dsp:cNvPr id="0" name=""/>
        <dsp:cNvSpPr/>
      </dsp:nvSpPr>
      <dsp:spPr>
        <a:xfrm>
          <a:off x="5758997" y="1415192"/>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No</a:t>
          </a:r>
          <a:endParaRPr lang="en-US" sz="1300" kern="1200" dirty="0">
            <a:latin typeface="Arial"/>
            <a:ea typeface="+mn-ea"/>
            <a:cs typeface="+mn-cs"/>
          </a:endParaRPr>
        </a:p>
      </dsp:txBody>
      <dsp:txXfrm>
        <a:off x="5774046" y="1430241"/>
        <a:ext cx="997525" cy="483713"/>
      </dsp:txXfrm>
    </dsp:sp>
    <dsp:sp modelId="{F06F03C7-1C3F-4A44-AC9A-7E0C78220AA5}">
      <dsp:nvSpPr>
        <dsp:cNvPr id="0" name=""/>
        <dsp:cNvSpPr/>
      </dsp:nvSpPr>
      <dsp:spPr>
        <a:xfrm>
          <a:off x="6786620" y="1661880"/>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1661821"/>
        <a:ext cx="20552" cy="20552"/>
      </dsp:txXfrm>
    </dsp:sp>
    <dsp:sp modelId="{E33F37C4-6EDF-4D80-8E8B-7A18C939871D}">
      <dsp:nvSpPr>
        <dsp:cNvPr id="0" name=""/>
        <dsp:cNvSpPr/>
      </dsp:nvSpPr>
      <dsp:spPr>
        <a:xfrm>
          <a:off x="7197670" y="1415192"/>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Collect &amp; Convey</a:t>
          </a:r>
          <a:endParaRPr lang="en-US" sz="1300" kern="1200" dirty="0">
            <a:latin typeface="Arial"/>
            <a:ea typeface="+mn-ea"/>
            <a:cs typeface="+mn-cs"/>
          </a:endParaRPr>
        </a:p>
      </dsp:txBody>
      <dsp:txXfrm>
        <a:off x="7212719" y="1430241"/>
        <a:ext cx="997525" cy="483713"/>
      </dsp:txXfrm>
    </dsp:sp>
    <dsp:sp modelId="{DB9DD654-6CC5-4236-94A8-2EE0E98868E7}">
      <dsp:nvSpPr>
        <dsp:cNvPr id="0" name=""/>
        <dsp:cNvSpPr/>
      </dsp:nvSpPr>
      <dsp:spPr>
        <a:xfrm rot="4178665">
          <a:off x="646603" y="2585136"/>
          <a:ext cx="1181701" cy="20434"/>
        </a:xfrm>
        <a:custGeom>
          <a:avLst/>
          <a:gdLst/>
          <a:ahLst/>
          <a:cxnLst/>
          <a:rect l="0" t="0" r="0" b="0"/>
          <a:pathLst>
            <a:path>
              <a:moveTo>
                <a:pt x="0" y="10217"/>
              </a:moveTo>
              <a:lnTo>
                <a:pt x="1181701" y="10217"/>
              </a:lnTo>
            </a:path>
          </a:pathLst>
        </a:custGeom>
        <a:noFill/>
        <a:ln w="25400" cap="flat" cmpd="dbl"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1207911" y="2565810"/>
        <a:ext cx="59085" cy="59085"/>
      </dsp:txXfrm>
    </dsp:sp>
    <dsp:sp modelId="{770547C4-0EE6-41FE-AE78-A2CE7896814F}">
      <dsp:nvSpPr>
        <dsp:cNvPr id="0" name=""/>
        <dsp:cNvSpPr/>
      </dsp:nvSpPr>
      <dsp:spPr>
        <a:xfrm>
          <a:off x="1442979" y="2892400"/>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Marine</a:t>
          </a:r>
          <a:endParaRPr lang="en-US" sz="1300" kern="1200" dirty="0">
            <a:latin typeface="Arial"/>
            <a:ea typeface="+mn-ea"/>
            <a:cs typeface="+mn-cs"/>
          </a:endParaRPr>
        </a:p>
      </dsp:txBody>
      <dsp:txXfrm>
        <a:off x="1458028" y="2907449"/>
        <a:ext cx="997525" cy="483713"/>
      </dsp:txXfrm>
    </dsp:sp>
    <dsp:sp modelId="{54AAABAD-85FA-4CC0-99D2-BA489DAAFB07}">
      <dsp:nvSpPr>
        <dsp:cNvPr id="0" name=""/>
        <dsp:cNvSpPr/>
      </dsp:nvSpPr>
      <dsp:spPr>
        <a:xfrm rot="18289469">
          <a:off x="2316229" y="2843647"/>
          <a:ext cx="719795" cy="20434"/>
        </a:xfrm>
        <a:custGeom>
          <a:avLst/>
          <a:gdLst/>
          <a:ahLst/>
          <a:cxnLst/>
          <a:rect l="0" t="0" r="0" b="0"/>
          <a:pathLst>
            <a:path>
              <a:moveTo>
                <a:pt x="0" y="10217"/>
              </a:moveTo>
              <a:lnTo>
                <a:pt x="719795"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2658132" y="2835870"/>
        <a:ext cx="35989" cy="35989"/>
      </dsp:txXfrm>
    </dsp:sp>
    <dsp:sp modelId="{A793BEAC-0684-4355-AF56-263508B2BD4B}">
      <dsp:nvSpPr>
        <dsp:cNvPr id="0" name=""/>
        <dsp:cNvSpPr/>
      </dsp:nvSpPr>
      <dsp:spPr>
        <a:xfrm>
          <a:off x="2881651" y="2301517"/>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Residential</a:t>
          </a:r>
          <a:endParaRPr lang="en-US" sz="1300" kern="1200" dirty="0">
            <a:latin typeface="Arial"/>
            <a:ea typeface="+mn-ea"/>
            <a:cs typeface="+mn-cs"/>
          </a:endParaRPr>
        </a:p>
      </dsp:txBody>
      <dsp:txXfrm>
        <a:off x="2896700" y="2316566"/>
        <a:ext cx="997525" cy="483713"/>
      </dsp:txXfrm>
    </dsp:sp>
    <dsp:sp modelId="{C85455E5-9CEB-473E-B3CB-E0970B079786}">
      <dsp:nvSpPr>
        <dsp:cNvPr id="0" name=""/>
        <dsp:cNvSpPr/>
      </dsp:nvSpPr>
      <dsp:spPr>
        <a:xfrm>
          <a:off x="3909275" y="2548205"/>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4104523" y="2548147"/>
        <a:ext cx="20552" cy="20552"/>
      </dsp:txXfrm>
    </dsp:sp>
    <dsp:sp modelId="{9D93BA9C-B6F0-40F1-95FA-8090C2874B0F}">
      <dsp:nvSpPr>
        <dsp:cNvPr id="0" name=""/>
        <dsp:cNvSpPr/>
      </dsp:nvSpPr>
      <dsp:spPr>
        <a:xfrm>
          <a:off x="4320324" y="2301517"/>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Is treatment required?</a:t>
          </a:r>
          <a:endParaRPr lang="en-US" sz="1300" kern="1200" dirty="0">
            <a:latin typeface="Arial"/>
            <a:ea typeface="+mn-ea"/>
            <a:cs typeface="+mn-cs"/>
          </a:endParaRPr>
        </a:p>
      </dsp:txBody>
      <dsp:txXfrm>
        <a:off x="4335373" y="2316566"/>
        <a:ext cx="997525" cy="483713"/>
      </dsp:txXfrm>
    </dsp:sp>
    <dsp:sp modelId="{9C46501F-2214-432B-AB25-6091E07F7805}">
      <dsp:nvSpPr>
        <dsp:cNvPr id="0" name=""/>
        <dsp:cNvSpPr/>
      </dsp:nvSpPr>
      <dsp:spPr>
        <a:xfrm rot="19457599">
          <a:off x="5300368" y="2400485"/>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2398047"/>
        <a:ext cx="25310" cy="25310"/>
      </dsp:txXfrm>
    </dsp:sp>
    <dsp:sp modelId="{CCAF69A6-463E-4B4E-A18E-C0DD068EC7DB}">
      <dsp:nvSpPr>
        <dsp:cNvPr id="0" name=""/>
        <dsp:cNvSpPr/>
      </dsp:nvSpPr>
      <dsp:spPr>
        <a:xfrm>
          <a:off x="5758997" y="2006075"/>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Yes</a:t>
          </a:r>
          <a:endParaRPr lang="en-US" sz="1300" kern="1200" dirty="0">
            <a:latin typeface="Arial"/>
            <a:ea typeface="+mn-ea"/>
            <a:cs typeface="+mn-cs"/>
          </a:endParaRPr>
        </a:p>
      </dsp:txBody>
      <dsp:txXfrm>
        <a:off x="5774046" y="2021124"/>
        <a:ext cx="997525" cy="483713"/>
      </dsp:txXfrm>
    </dsp:sp>
    <dsp:sp modelId="{91D47510-8EA6-42B2-B66D-19BE609F40D9}">
      <dsp:nvSpPr>
        <dsp:cNvPr id="0" name=""/>
        <dsp:cNvSpPr/>
      </dsp:nvSpPr>
      <dsp:spPr>
        <a:xfrm>
          <a:off x="6786620" y="2252764"/>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2252705"/>
        <a:ext cx="20552" cy="20552"/>
      </dsp:txXfrm>
    </dsp:sp>
    <dsp:sp modelId="{BB60927E-5357-455E-BA6F-C0FCF8025D26}">
      <dsp:nvSpPr>
        <dsp:cNvPr id="0" name=""/>
        <dsp:cNvSpPr/>
      </dsp:nvSpPr>
      <dsp:spPr>
        <a:xfrm>
          <a:off x="7197670" y="2006075"/>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Pervious Pavement*</a:t>
          </a:r>
          <a:endParaRPr lang="en-US" sz="1300" kern="1200" dirty="0">
            <a:latin typeface="Arial"/>
            <a:ea typeface="+mn-ea"/>
            <a:cs typeface="+mn-cs"/>
          </a:endParaRPr>
        </a:p>
      </dsp:txBody>
      <dsp:txXfrm>
        <a:off x="7212719" y="2021124"/>
        <a:ext cx="997525" cy="483713"/>
      </dsp:txXfrm>
    </dsp:sp>
    <dsp:sp modelId="{7596D50A-BE8B-49FA-ACA6-F45CA852B92B}">
      <dsp:nvSpPr>
        <dsp:cNvPr id="0" name=""/>
        <dsp:cNvSpPr/>
      </dsp:nvSpPr>
      <dsp:spPr>
        <a:xfrm rot="2142401">
          <a:off x="5300368" y="2695926"/>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2693488"/>
        <a:ext cx="25310" cy="25310"/>
      </dsp:txXfrm>
    </dsp:sp>
    <dsp:sp modelId="{7C285E08-4995-4B82-9E75-6DB6B732BEB1}">
      <dsp:nvSpPr>
        <dsp:cNvPr id="0" name=""/>
        <dsp:cNvSpPr/>
      </dsp:nvSpPr>
      <dsp:spPr>
        <a:xfrm>
          <a:off x="5758997" y="2596959"/>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No</a:t>
          </a:r>
          <a:endParaRPr lang="en-US" sz="1300" kern="1200" dirty="0">
            <a:latin typeface="Arial"/>
            <a:ea typeface="+mn-ea"/>
            <a:cs typeface="+mn-cs"/>
          </a:endParaRPr>
        </a:p>
      </dsp:txBody>
      <dsp:txXfrm>
        <a:off x="5774046" y="2612008"/>
        <a:ext cx="997525" cy="483713"/>
      </dsp:txXfrm>
    </dsp:sp>
    <dsp:sp modelId="{A1C4EA50-2A95-4D46-B5DB-E7CF28BAD478}">
      <dsp:nvSpPr>
        <dsp:cNvPr id="0" name=""/>
        <dsp:cNvSpPr/>
      </dsp:nvSpPr>
      <dsp:spPr>
        <a:xfrm>
          <a:off x="6786620" y="2843647"/>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2843588"/>
        <a:ext cx="20552" cy="20552"/>
      </dsp:txXfrm>
    </dsp:sp>
    <dsp:sp modelId="{ECA1DE20-357E-4795-9DF0-8D145092DDDB}">
      <dsp:nvSpPr>
        <dsp:cNvPr id="0" name=""/>
        <dsp:cNvSpPr/>
      </dsp:nvSpPr>
      <dsp:spPr>
        <a:xfrm>
          <a:off x="7197670" y="2596959"/>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Collect &amp; Convey</a:t>
          </a:r>
          <a:endParaRPr lang="en-US" sz="1300" kern="1200" dirty="0">
            <a:latin typeface="Arial"/>
            <a:ea typeface="+mn-ea"/>
            <a:cs typeface="+mn-cs"/>
          </a:endParaRPr>
        </a:p>
      </dsp:txBody>
      <dsp:txXfrm>
        <a:off x="7212719" y="2612008"/>
        <a:ext cx="997525" cy="483713"/>
      </dsp:txXfrm>
    </dsp:sp>
    <dsp:sp modelId="{6ACC9FA1-A237-4B23-A5D7-72025C8CF202}">
      <dsp:nvSpPr>
        <dsp:cNvPr id="0" name=""/>
        <dsp:cNvSpPr/>
      </dsp:nvSpPr>
      <dsp:spPr>
        <a:xfrm rot="3310531">
          <a:off x="2316229" y="3434531"/>
          <a:ext cx="719795" cy="20434"/>
        </a:xfrm>
        <a:custGeom>
          <a:avLst/>
          <a:gdLst/>
          <a:ahLst/>
          <a:cxnLst/>
          <a:rect l="0" t="0" r="0" b="0"/>
          <a:pathLst>
            <a:path>
              <a:moveTo>
                <a:pt x="0" y="10217"/>
              </a:moveTo>
              <a:lnTo>
                <a:pt x="719795"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2658132" y="3426753"/>
        <a:ext cx="35989" cy="35989"/>
      </dsp:txXfrm>
    </dsp:sp>
    <dsp:sp modelId="{99A9A1F6-241E-4BB7-87F7-A5E528019F16}">
      <dsp:nvSpPr>
        <dsp:cNvPr id="0" name=""/>
        <dsp:cNvSpPr/>
      </dsp:nvSpPr>
      <dsp:spPr>
        <a:xfrm>
          <a:off x="2881651" y="3483284"/>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Arterial</a:t>
          </a:r>
          <a:endParaRPr lang="en-US" sz="1300" kern="1200" dirty="0">
            <a:latin typeface="Arial"/>
            <a:ea typeface="+mn-ea"/>
            <a:cs typeface="+mn-cs"/>
          </a:endParaRPr>
        </a:p>
      </dsp:txBody>
      <dsp:txXfrm>
        <a:off x="2896700" y="3498333"/>
        <a:ext cx="997525" cy="483713"/>
      </dsp:txXfrm>
    </dsp:sp>
    <dsp:sp modelId="{5E053BD9-3507-4177-8AA8-6738319F0B5E}">
      <dsp:nvSpPr>
        <dsp:cNvPr id="0" name=""/>
        <dsp:cNvSpPr/>
      </dsp:nvSpPr>
      <dsp:spPr>
        <a:xfrm>
          <a:off x="3909275" y="3729972"/>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4104523" y="3729913"/>
        <a:ext cx="20552" cy="20552"/>
      </dsp:txXfrm>
    </dsp:sp>
    <dsp:sp modelId="{46602642-14FA-4F2F-A3EE-58EAC7027A1E}">
      <dsp:nvSpPr>
        <dsp:cNvPr id="0" name=""/>
        <dsp:cNvSpPr/>
      </dsp:nvSpPr>
      <dsp:spPr>
        <a:xfrm>
          <a:off x="4320324" y="3483284"/>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Is treatment required?</a:t>
          </a:r>
          <a:endParaRPr lang="en-US" sz="1300" kern="1200" dirty="0">
            <a:latin typeface="Arial"/>
            <a:ea typeface="+mn-ea"/>
            <a:cs typeface="+mn-cs"/>
          </a:endParaRPr>
        </a:p>
      </dsp:txBody>
      <dsp:txXfrm>
        <a:off x="4335373" y="3498333"/>
        <a:ext cx="997525" cy="483713"/>
      </dsp:txXfrm>
    </dsp:sp>
    <dsp:sp modelId="{93F01A23-8E78-480B-9E41-A4322E6D2CEA}">
      <dsp:nvSpPr>
        <dsp:cNvPr id="0" name=""/>
        <dsp:cNvSpPr/>
      </dsp:nvSpPr>
      <dsp:spPr>
        <a:xfrm rot="19457599">
          <a:off x="5300368" y="3582252"/>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3579814"/>
        <a:ext cx="25310" cy="25310"/>
      </dsp:txXfrm>
    </dsp:sp>
    <dsp:sp modelId="{8B8D5A7F-4973-4D98-80D4-7A20152B93B8}">
      <dsp:nvSpPr>
        <dsp:cNvPr id="0" name=""/>
        <dsp:cNvSpPr/>
      </dsp:nvSpPr>
      <dsp:spPr>
        <a:xfrm>
          <a:off x="5758997" y="3187842"/>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Yes</a:t>
          </a:r>
          <a:endParaRPr lang="en-US" sz="1300" kern="1200" dirty="0">
            <a:latin typeface="Arial"/>
            <a:ea typeface="+mn-ea"/>
            <a:cs typeface="+mn-cs"/>
          </a:endParaRPr>
        </a:p>
      </dsp:txBody>
      <dsp:txXfrm>
        <a:off x="5774046" y="3202891"/>
        <a:ext cx="997525" cy="483713"/>
      </dsp:txXfrm>
    </dsp:sp>
    <dsp:sp modelId="{D76DABEF-2FC6-49B3-8B3D-FEE74A540530}">
      <dsp:nvSpPr>
        <dsp:cNvPr id="0" name=""/>
        <dsp:cNvSpPr/>
      </dsp:nvSpPr>
      <dsp:spPr>
        <a:xfrm>
          <a:off x="6786620" y="3434531"/>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3434472"/>
        <a:ext cx="20552" cy="20552"/>
      </dsp:txXfrm>
    </dsp:sp>
    <dsp:sp modelId="{71C4B89A-B50B-4A52-AF0D-28A7BBD0120C}">
      <dsp:nvSpPr>
        <dsp:cNvPr id="0" name=""/>
        <dsp:cNvSpPr/>
      </dsp:nvSpPr>
      <dsp:spPr>
        <a:xfrm>
          <a:off x="7197670" y="3187842"/>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Arial"/>
              <a:ea typeface="+mn-ea"/>
              <a:cs typeface="+mn-cs"/>
            </a:rPr>
            <a:t>Bioretention*</a:t>
          </a:r>
          <a:endParaRPr lang="en-US" sz="1300" kern="1200" dirty="0">
            <a:latin typeface="Arial"/>
            <a:ea typeface="+mn-ea"/>
            <a:cs typeface="+mn-cs"/>
          </a:endParaRPr>
        </a:p>
      </dsp:txBody>
      <dsp:txXfrm>
        <a:off x="7212719" y="3202891"/>
        <a:ext cx="997525" cy="483713"/>
      </dsp:txXfrm>
    </dsp:sp>
    <dsp:sp modelId="{DD5AA966-B13A-4D77-9A83-F4A0A8EA55D2}">
      <dsp:nvSpPr>
        <dsp:cNvPr id="0" name=""/>
        <dsp:cNvSpPr/>
      </dsp:nvSpPr>
      <dsp:spPr>
        <a:xfrm rot="2142401">
          <a:off x="5300368" y="3877693"/>
          <a:ext cx="506208" cy="20434"/>
        </a:xfrm>
        <a:custGeom>
          <a:avLst/>
          <a:gdLst/>
          <a:ahLst/>
          <a:cxnLst/>
          <a:rect l="0" t="0" r="0" b="0"/>
          <a:pathLst>
            <a:path>
              <a:moveTo>
                <a:pt x="0" y="10217"/>
              </a:moveTo>
              <a:lnTo>
                <a:pt x="506208"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5540817" y="3875255"/>
        <a:ext cx="25310" cy="25310"/>
      </dsp:txXfrm>
    </dsp:sp>
    <dsp:sp modelId="{4CC6E7F0-E62F-447B-A2A2-1F0142D34DAE}">
      <dsp:nvSpPr>
        <dsp:cNvPr id="0" name=""/>
        <dsp:cNvSpPr/>
      </dsp:nvSpPr>
      <dsp:spPr>
        <a:xfrm>
          <a:off x="5758997" y="3778726"/>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No</a:t>
          </a:r>
          <a:endParaRPr lang="en-US" sz="1300" kern="1200" dirty="0">
            <a:latin typeface="Arial"/>
            <a:ea typeface="+mn-ea"/>
            <a:cs typeface="+mn-cs"/>
          </a:endParaRPr>
        </a:p>
      </dsp:txBody>
      <dsp:txXfrm>
        <a:off x="5774046" y="3793775"/>
        <a:ext cx="997525" cy="483713"/>
      </dsp:txXfrm>
    </dsp:sp>
    <dsp:sp modelId="{41EBC67C-C24F-4C67-8FA4-12B0308777D4}">
      <dsp:nvSpPr>
        <dsp:cNvPr id="0" name=""/>
        <dsp:cNvSpPr/>
      </dsp:nvSpPr>
      <dsp:spPr>
        <a:xfrm>
          <a:off x="6786620" y="4025414"/>
          <a:ext cx="411049" cy="20434"/>
        </a:xfrm>
        <a:custGeom>
          <a:avLst/>
          <a:gdLst/>
          <a:ahLst/>
          <a:cxnLst/>
          <a:rect l="0" t="0" r="0" b="0"/>
          <a:pathLst>
            <a:path>
              <a:moveTo>
                <a:pt x="0" y="10217"/>
              </a:moveTo>
              <a:lnTo>
                <a:pt x="411049" y="10217"/>
              </a:lnTo>
            </a:path>
          </a:pathLst>
        </a:custGeom>
        <a:noFill/>
        <a:ln w="25400" cap="flat" cmpd="dbl"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Arial"/>
            <a:ea typeface="+mn-ea"/>
            <a:cs typeface="+mn-cs"/>
          </a:endParaRPr>
        </a:p>
      </dsp:txBody>
      <dsp:txXfrm>
        <a:off x="6981869" y="4025355"/>
        <a:ext cx="20552" cy="20552"/>
      </dsp:txXfrm>
    </dsp:sp>
    <dsp:sp modelId="{741F9909-D795-4CBE-95D0-B2027EC7DE7F}">
      <dsp:nvSpPr>
        <dsp:cNvPr id="0" name=""/>
        <dsp:cNvSpPr/>
      </dsp:nvSpPr>
      <dsp:spPr>
        <a:xfrm>
          <a:off x="7197670" y="3778726"/>
          <a:ext cx="1027623" cy="513811"/>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Collect &amp; Convey</a:t>
          </a:r>
          <a:endParaRPr lang="en-US" sz="1300" kern="1200" dirty="0">
            <a:latin typeface="Arial"/>
            <a:ea typeface="+mn-ea"/>
            <a:cs typeface="+mn-cs"/>
          </a:endParaRPr>
        </a:p>
      </dsp:txBody>
      <dsp:txXfrm>
        <a:off x="7212719" y="3793775"/>
        <a:ext cx="997525" cy="483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sz="quarter" idx="1"/>
          </p:nvPr>
        </p:nvSpPr>
        <p:spPr>
          <a:xfrm>
            <a:off x="4143737" y="0"/>
            <a:ext cx="3169810" cy="479733"/>
          </a:xfrm>
          <a:prstGeom prst="rect">
            <a:avLst/>
          </a:prstGeom>
        </p:spPr>
        <p:txBody>
          <a:bodyPr vert="horz" lIns="94704" tIns="47352" rIns="94704" bIns="47352" rtlCol="0"/>
          <a:lstStyle>
            <a:lvl1pPr algn="r">
              <a:defRPr sz="1200"/>
            </a:lvl1pPr>
          </a:lstStyle>
          <a:p>
            <a:fld id="{66B826F3-8639-4954-BA79-A09523F0A764}" type="datetimeFigureOut">
              <a:rPr lang="en-US" smtClean="0"/>
              <a:t>1/7/2016</a:t>
            </a:fld>
            <a:endParaRPr lang="en-US" dirty="0"/>
          </a:p>
        </p:txBody>
      </p:sp>
      <p:sp>
        <p:nvSpPr>
          <p:cNvPr id="4" name="Footer Placeholder 3"/>
          <p:cNvSpPr>
            <a:spLocks noGrp="1"/>
          </p:cNvSpPr>
          <p:nvPr>
            <p:ph type="ftr" sz="quarter" idx="2"/>
          </p:nvPr>
        </p:nvSpPr>
        <p:spPr>
          <a:xfrm>
            <a:off x="0" y="9119830"/>
            <a:ext cx="3169810" cy="479733"/>
          </a:xfrm>
          <a:prstGeom prst="rect">
            <a:avLst/>
          </a:prstGeom>
        </p:spPr>
        <p:txBody>
          <a:bodyPr vert="horz" lIns="94704" tIns="47352" rIns="94704" bIns="473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704" tIns="47352" rIns="94704" bIns="47352" rtlCol="0" anchor="b"/>
          <a:lstStyle>
            <a:lvl1pPr algn="r">
              <a:defRPr sz="1200"/>
            </a:lvl1pPr>
          </a:lstStyle>
          <a:p>
            <a:fld id="{BB58A069-6046-41F5-A2BC-9B7E6B1E79A6}" type="slidenum">
              <a:rPr lang="en-US" smtClean="0"/>
              <a:t>‹#›</a:t>
            </a:fld>
            <a:endParaRPr lang="en-US" dirty="0"/>
          </a:p>
        </p:txBody>
      </p:sp>
    </p:spTree>
    <p:extLst>
      <p:ext uri="{BB962C8B-B14F-4D97-AF65-F5344CB8AC3E}">
        <p14:creationId xmlns:p14="http://schemas.microsoft.com/office/powerpoint/2010/main" val="76364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idx="1"/>
          </p:nvPr>
        </p:nvSpPr>
        <p:spPr>
          <a:xfrm>
            <a:off x="4143737" y="0"/>
            <a:ext cx="3169810" cy="479733"/>
          </a:xfrm>
          <a:prstGeom prst="rect">
            <a:avLst/>
          </a:prstGeom>
        </p:spPr>
        <p:txBody>
          <a:bodyPr vert="horz" lIns="94704" tIns="47352" rIns="94704" bIns="47352" rtlCol="0"/>
          <a:lstStyle>
            <a:lvl1pPr algn="r">
              <a:defRPr sz="1200"/>
            </a:lvl1pPr>
          </a:lstStyle>
          <a:p>
            <a:fld id="{F2C08712-6B54-476D-A8E3-BF9D898FABAE}" type="datetimeFigureOut">
              <a:rPr lang="en-US" smtClean="0"/>
              <a:t>1/7/2016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704" tIns="47352" rIns="94704" bIns="47352" rtlCol="0" anchor="ctr"/>
          <a:lstStyle/>
          <a:p>
            <a:endParaRPr lang="en-US" dirty="0"/>
          </a:p>
        </p:txBody>
      </p:sp>
      <p:sp>
        <p:nvSpPr>
          <p:cNvPr id="5" name="Notes Placeholder 4"/>
          <p:cNvSpPr>
            <a:spLocks noGrp="1"/>
          </p:cNvSpPr>
          <p:nvPr>
            <p:ph type="body" sz="quarter" idx="3"/>
          </p:nvPr>
        </p:nvSpPr>
        <p:spPr>
          <a:xfrm>
            <a:off x="730859" y="4559916"/>
            <a:ext cx="5853483" cy="4320867"/>
          </a:xfrm>
          <a:prstGeom prst="rect">
            <a:avLst/>
          </a:prstGeom>
        </p:spPr>
        <p:txBody>
          <a:bodyPr vert="horz" lIns="94704" tIns="47352" rIns="94704" bIns="473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830"/>
            <a:ext cx="3169810" cy="479733"/>
          </a:xfrm>
          <a:prstGeom prst="rect">
            <a:avLst/>
          </a:prstGeom>
        </p:spPr>
        <p:txBody>
          <a:bodyPr vert="horz" lIns="94704" tIns="47352" rIns="94704" bIns="473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737" y="9119830"/>
            <a:ext cx="3169810" cy="479733"/>
          </a:xfrm>
          <a:prstGeom prst="rect">
            <a:avLst/>
          </a:prstGeom>
        </p:spPr>
        <p:txBody>
          <a:bodyPr vert="horz" lIns="94704" tIns="47352" rIns="94704" bIns="47352" rtlCol="0" anchor="b"/>
          <a:lstStyle>
            <a:lvl1pPr algn="r">
              <a:defRPr sz="1200"/>
            </a:lvl1pPr>
          </a:lstStyle>
          <a:p>
            <a:fld id="{3A24F67B-3C23-4734-8F9A-69F9E66BA350}" type="slidenum">
              <a:rPr lang="en-US" smtClean="0"/>
              <a:t>‹#›</a:t>
            </a:fld>
            <a:endParaRPr lang="en-US" dirty="0"/>
          </a:p>
        </p:txBody>
      </p:sp>
    </p:spTree>
    <p:extLst>
      <p:ext uri="{BB962C8B-B14F-4D97-AF65-F5344CB8AC3E}">
        <p14:creationId xmlns:p14="http://schemas.microsoft.com/office/powerpoint/2010/main" val="47680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fety.fhwa.dot.gov/speed_manage/docs/ses1intro.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4F67B-3C23-4734-8F9A-69F9E66BA350}" type="slidenum">
              <a:rPr lang="en-US" smtClean="0"/>
              <a:t>1</a:t>
            </a:fld>
            <a:endParaRPr lang="en-US" dirty="0"/>
          </a:p>
        </p:txBody>
      </p:sp>
    </p:spTree>
    <p:extLst>
      <p:ext uri="{BB962C8B-B14F-4D97-AF65-F5344CB8AC3E}">
        <p14:creationId xmlns:p14="http://schemas.microsoft.com/office/powerpoint/2010/main" val="418652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Raymond goes through this quickly as the overall intro since next slide (Geometric Design) is his to discuss?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14</a:t>
            </a:fld>
            <a:endParaRPr lang="en-US" dirty="0"/>
          </a:p>
        </p:txBody>
      </p:sp>
    </p:spTree>
    <p:extLst>
      <p:ext uri="{BB962C8B-B14F-4D97-AF65-F5344CB8AC3E}">
        <p14:creationId xmlns:p14="http://schemas.microsoft.com/office/powerpoint/2010/main" val="29541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Raymond</a:t>
            </a:r>
          </a:p>
          <a:p>
            <a:endParaRPr lang="en-US" dirty="0" smtClean="0"/>
          </a:p>
          <a:p>
            <a:r>
              <a:rPr lang="en-US" baseline="0" dirty="0" smtClean="0"/>
              <a:t>Clarity for Lane Configurations:  incorporation of configurations including bike lanes and references to other bike facilities</a:t>
            </a:r>
          </a:p>
          <a:p>
            <a:r>
              <a:rPr lang="en-US" baseline="0" dirty="0" smtClean="0"/>
              <a:t>Pavement design:  now includes guidance for more sustainable/green design options</a:t>
            </a:r>
          </a:p>
          <a:p>
            <a:endParaRPr lang="en-US" baseline="0" dirty="0" smtClean="0"/>
          </a:p>
          <a:p>
            <a:r>
              <a:rPr lang="en-US" baseline="0" dirty="0" smtClean="0"/>
              <a:t>Transition to next slide…”also added were new illustrations, such as…” &lt;next slide&gt;</a:t>
            </a:r>
          </a:p>
        </p:txBody>
      </p:sp>
      <p:sp>
        <p:nvSpPr>
          <p:cNvPr id="4" name="Slide Number Placeholder 3"/>
          <p:cNvSpPr>
            <a:spLocks noGrp="1"/>
          </p:cNvSpPr>
          <p:nvPr>
            <p:ph type="sldNum" sz="quarter" idx="10"/>
          </p:nvPr>
        </p:nvSpPr>
        <p:spPr/>
        <p:txBody>
          <a:bodyPr/>
          <a:lstStyle/>
          <a:p>
            <a:fld id="{B97162CC-72E5-4056-B80C-413CB6E8AD94}" type="slidenum">
              <a:rPr lang="en-US" smtClean="0"/>
              <a:t>15</a:t>
            </a:fld>
            <a:endParaRPr lang="en-US" dirty="0"/>
          </a:p>
        </p:txBody>
      </p:sp>
    </p:spTree>
    <p:extLst>
      <p:ext uri="{BB962C8B-B14F-4D97-AF65-F5344CB8AC3E}">
        <p14:creationId xmlns:p14="http://schemas.microsoft.com/office/powerpoint/2010/main" val="29541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Raymond</a:t>
            </a:r>
          </a:p>
          <a:p>
            <a:endParaRPr lang="en-US" dirty="0" smtClean="0"/>
          </a:p>
          <a:p>
            <a:r>
              <a:rPr lang="en-US" dirty="0" smtClean="0"/>
              <a:t>Transition to Brennan</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16</a:t>
            </a:fld>
            <a:endParaRPr lang="en-US" dirty="0"/>
          </a:p>
        </p:txBody>
      </p:sp>
    </p:spTree>
    <p:extLst>
      <p:ext uri="{BB962C8B-B14F-4D97-AF65-F5344CB8AC3E}">
        <p14:creationId xmlns:p14="http://schemas.microsoft.com/office/powerpoint/2010/main" val="29541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a:t>
            </a:r>
          </a:p>
          <a:p>
            <a:endParaRPr lang="en-US" dirty="0" smtClean="0"/>
          </a:p>
          <a:p>
            <a:r>
              <a:rPr lang="en-US" dirty="0" smtClean="0"/>
              <a:t>…</a:t>
            </a:r>
          </a:p>
          <a:p>
            <a:endParaRPr lang="en-US" dirty="0" smtClean="0"/>
          </a:p>
          <a:p>
            <a:r>
              <a:rPr lang="en-US" dirty="0" smtClean="0"/>
              <a:t>Would then</a:t>
            </a:r>
            <a:r>
              <a:rPr lang="en-US" baseline="0" dirty="0" smtClean="0"/>
              <a:t> make sense to t</a:t>
            </a:r>
            <a:r>
              <a:rPr lang="en-US" dirty="0" smtClean="0"/>
              <a:t>ransition to Chapter 5 – Stormwater</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20</a:t>
            </a:fld>
            <a:endParaRPr lang="en-US" dirty="0"/>
          </a:p>
        </p:txBody>
      </p:sp>
    </p:spTree>
    <p:extLst>
      <p:ext uri="{BB962C8B-B14F-4D97-AF65-F5344CB8AC3E}">
        <p14:creationId xmlns:p14="http://schemas.microsoft.com/office/powerpoint/2010/main" val="195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 to TMC 11.05 for defining</a:t>
            </a:r>
            <a:r>
              <a:rPr lang="en-US" baseline="0" dirty="0" smtClean="0"/>
              <a:t> roadway classifications in preparation for access spacing requirements (from TMC 10.14.050.A.11) later in section</a:t>
            </a:r>
          </a:p>
          <a:p>
            <a:r>
              <a:rPr lang="en-US" dirty="0" smtClean="0"/>
              <a:t>“</a:t>
            </a:r>
            <a:r>
              <a:rPr lang="en-US" dirty="0"/>
              <a:t>New developments shall provide new roadways and connections which support interconnectivity including pedestrian accessibility to bus stops and non-motorized routes”</a:t>
            </a:r>
          </a:p>
          <a:p>
            <a:r>
              <a:rPr lang="en-US" dirty="0"/>
              <a:t>Specific changes (per SDG) with “Design Requirements for Developments” 3 to 4 lots:  32 ft for 24 ft (compared with 30 for 24); 2 lots:  27 for 16+4 vs 20 for 16+4; “Sidewalk and pedestrian pathways” criterion:  “required along all lot frontages” (all lot number scenarios); Street Trees criterion, Street Edge Improvements criterion</a:t>
            </a:r>
          </a:p>
          <a:p>
            <a:r>
              <a:rPr lang="en-US" dirty="0"/>
              <a:t>Dead Ends/Turn-arounds:  “</a:t>
            </a:r>
            <a:r>
              <a:rPr lang="en-US" b="1" dirty="0">
                <a:solidFill>
                  <a:srgbClr val="FF0000"/>
                </a:solidFill>
              </a:rPr>
              <a:t>Any</a:t>
            </a:r>
            <a:r>
              <a:rPr lang="en-US" dirty="0"/>
              <a:t> dead end street in excess of 150 feet in length shall terminate in a turn-around or cul-de-sac (see Sections 6.10 and 6.11 below).” &amp; “Regardless of length, all public dead end streets shall provide a turn-around to the approval of the City Engineer.”</a:t>
            </a:r>
          </a:p>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22</a:t>
            </a:fld>
            <a:endParaRPr lang="en-US" dirty="0"/>
          </a:p>
        </p:txBody>
      </p:sp>
    </p:spTree>
    <p:extLst>
      <p:ext uri="{BB962C8B-B14F-4D97-AF65-F5344CB8AC3E}">
        <p14:creationId xmlns:p14="http://schemas.microsoft.com/office/powerpoint/2010/main" val="3862256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23</a:t>
            </a:fld>
            <a:endParaRPr lang="en-US" dirty="0"/>
          </a:p>
        </p:txBody>
      </p:sp>
    </p:spTree>
    <p:extLst>
      <p:ext uri="{BB962C8B-B14F-4D97-AF65-F5344CB8AC3E}">
        <p14:creationId xmlns:p14="http://schemas.microsoft.com/office/powerpoint/2010/main" val="3862256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Pre-existing</a:t>
            </a:r>
            <a:r>
              <a:rPr lang="en-US" baseline="0" dirty="0" smtClean="0"/>
              <a:t> access conditions will have some bearing on the approval process, but the new access control/spacing requirements will be more stringent</a:t>
            </a:r>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6225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the table requirements for full access</a:t>
            </a:r>
            <a:r>
              <a:rPr lang="en-US" baseline="0" dirty="0" smtClean="0"/>
              <a:t> and likely minimal additional conditions</a:t>
            </a:r>
          </a:p>
          <a:p>
            <a:r>
              <a:rPr lang="en-US" baseline="0" dirty="0" smtClean="0"/>
              <a:t>Restricted access (right-in/out) can be permitted at half the values (conditions will apply)</a:t>
            </a:r>
          </a:p>
          <a:p>
            <a:r>
              <a:rPr lang="en-US" baseline="0" dirty="0" smtClean="0"/>
              <a:t>No spacing reductions related to highway ramps, existing/planned signals or roundabouts</a:t>
            </a:r>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25</a:t>
            </a:fld>
            <a:endParaRPr lang="en-US" dirty="0"/>
          </a:p>
        </p:txBody>
      </p:sp>
    </p:spTree>
    <p:extLst>
      <p:ext uri="{BB962C8B-B14F-4D97-AF65-F5344CB8AC3E}">
        <p14:creationId xmlns:p14="http://schemas.microsoft.com/office/powerpoint/2010/main" val="386225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26</a:t>
            </a:fld>
            <a:endParaRPr lang="en-US" dirty="0"/>
          </a:p>
        </p:txBody>
      </p:sp>
    </p:spTree>
    <p:extLst>
      <p:ext uri="{BB962C8B-B14F-4D97-AF65-F5344CB8AC3E}">
        <p14:creationId xmlns:p14="http://schemas.microsoft.com/office/powerpoint/2010/main" val="386225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27</a:t>
            </a:fld>
            <a:endParaRPr lang="en-US" dirty="0"/>
          </a:p>
        </p:txBody>
      </p:sp>
    </p:spTree>
    <p:extLst>
      <p:ext uri="{BB962C8B-B14F-4D97-AF65-F5344CB8AC3E}">
        <p14:creationId xmlns:p14="http://schemas.microsoft.com/office/powerpoint/2010/main" val="386225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Merita</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2</a:t>
            </a:fld>
            <a:endParaRPr lang="en-US" dirty="0"/>
          </a:p>
        </p:txBody>
      </p:sp>
    </p:spTree>
    <p:extLst>
      <p:ext uri="{BB962C8B-B14F-4D97-AF65-F5344CB8AC3E}">
        <p14:creationId xmlns:p14="http://schemas.microsoft.com/office/powerpoint/2010/main" val="218764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Additional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 curb ramps shall be designed and constructed to be ADA-compliant in accordance with City Standard Plans and Public Right-Of-Way Accessibility Guidelines (PROWAG).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City’s Curb Ramp Installation Matrix should also be consulted to identify the extent of curb ramp improvements related to ROW improvements.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31</a:t>
            </a:fld>
            <a:endParaRPr lang="en-US" dirty="0"/>
          </a:p>
        </p:txBody>
      </p:sp>
    </p:spTree>
    <p:extLst>
      <p:ext uri="{BB962C8B-B14F-4D97-AF65-F5344CB8AC3E}">
        <p14:creationId xmlns:p14="http://schemas.microsoft.com/office/powerpoint/2010/main" val="18557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60">
              <a:defRPr/>
            </a:pPr>
            <a:r>
              <a:rPr lang="en-US" b="1" dirty="0" smtClean="0"/>
              <a:t>Multiple goals:  </a:t>
            </a:r>
            <a:r>
              <a:rPr lang="en-US" dirty="0"/>
              <a:t>For example a raised crosswalk may be more understandable to motorists than a speed hump.  The former has a clear goal whereas the latter may be perceived as a nuisance. </a:t>
            </a:r>
          </a:p>
          <a:p>
            <a:pPr defTabSz="946960">
              <a:defRPr/>
            </a:pPr>
            <a:r>
              <a:rPr lang="en-US" b="1" dirty="0"/>
              <a:t>Well-designed:  </a:t>
            </a:r>
            <a:r>
              <a:rPr lang="en-US" dirty="0"/>
              <a:t>Information on U.S. experiences with various traffic calming measures can be found in Institute of Transportation Engineers’ (ITE) </a:t>
            </a:r>
            <a:r>
              <a:rPr lang="en-US" u="sng" dirty="0">
                <a:hlinkClick r:id="rId3"/>
              </a:rPr>
              <a:t>Traffic Calming: State of the Practice</a:t>
            </a:r>
            <a:r>
              <a:rPr lang="en-US" dirty="0"/>
              <a:t>.</a:t>
            </a:r>
          </a:p>
          <a:p>
            <a:pPr defTabSz="946960">
              <a:defRPr/>
            </a:pPr>
            <a:r>
              <a:rPr lang="en-US" b="1" dirty="0"/>
              <a:t>Spacing</a:t>
            </a:r>
            <a:r>
              <a:rPr lang="en-US" dirty="0"/>
              <a:t>:  Devices usually need to be spaced about 300 to 500 feet apart.  If they are spaced too far apart, motorists may speed up between them. </a:t>
            </a:r>
          </a:p>
          <a:p>
            <a:pPr defTabSz="946960">
              <a:defRPr/>
            </a:pPr>
            <a:r>
              <a:rPr lang="en-US" b="1" i="1" dirty="0" smtClean="0"/>
              <a:t>Treatments may include or be provided in conjunction with Low Impact Development stormwater features</a:t>
            </a:r>
          </a:p>
          <a:p>
            <a:pPr defTabSz="946960">
              <a:defRPr/>
            </a:pPr>
            <a:endParaRPr lang="en-US" dirty="0"/>
          </a:p>
          <a:p>
            <a:pPr algn="r" defTabSz="946960">
              <a:defRPr/>
            </a:pPr>
            <a:endParaRPr lang="en-US" dirty="0"/>
          </a:p>
          <a:p>
            <a:pPr algn="r" defTabSz="946960">
              <a:defRPr/>
            </a:pPr>
            <a:endParaRPr lang="en-US" dirty="0"/>
          </a:p>
          <a:p>
            <a:pPr algn="r"/>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2363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“Guidance at a glance” starting point</a:t>
            </a:r>
            <a:endParaRPr lang="en-US" dirty="0"/>
          </a:p>
          <a:p>
            <a:pPr defTabSz="947044">
              <a:defRPr/>
            </a:pPr>
            <a:endParaRPr lang="en-US" dirty="0"/>
          </a:p>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33</a:t>
            </a:fld>
            <a:endParaRPr lang="en-US" dirty="0"/>
          </a:p>
        </p:txBody>
      </p:sp>
    </p:spTree>
    <p:extLst>
      <p:ext uri="{BB962C8B-B14F-4D97-AF65-F5344CB8AC3E}">
        <p14:creationId xmlns:p14="http://schemas.microsoft.com/office/powerpoint/2010/main" val="3623636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“system”…as we’ll see in the next slide</a:t>
            </a:r>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35</a:t>
            </a:fld>
            <a:endParaRPr lang="en-US" dirty="0"/>
          </a:p>
        </p:txBody>
      </p:sp>
    </p:spTree>
    <p:extLst>
      <p:ext uri="{BB962C8B-B14F-4D97-AF65-F5344CB8AC3E}">
        <p14:creationId xmlns:p14="http://schemas.microsoft.com/office/powerpoint/2010/main" val="474855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37</a:t>
            </a:fld>
            <a:endParaRPr lang="en-US" dirty="0"/>
          </a:p>
        </p:txBody>
      </p:sp>
    </p:spTree>
    <p:extLst>
      <p:ext uri="{BB962C8B-B14F-4D97-AF65-F5344CB8AC3E}">
        <p14:creationId xmlns:p14="http://schemas.microsoft.com/office/powerpoint/2010/main" val="392735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38</a:t>
            </a:fld>
            <a:endParaRPr lang="en-US" dirty="0"/>
          </a:p>
        </p:txBody>
      </p:sp>
    </p:spTree>
    <p:extLst>
      <p:ext uri="{BB962C8B-B14F-4D97-AF65-F5344CB8AC3E}">
        <p14:creationId xmlns:p14="http://schemas.microsoft.com/office/powerpoint/2010/main" val="3790381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47</a:t>
            </a:fld>
            <a:endParaRPr lang="en-US" dirty="0"/>
          </a:p>
        </p:txBody>
      </p:sp>
    </p:spTree>
    <p:extLst>
      <p:ext uri="{BB962C8B-B14F-4D97-AF65-F5344CB8AC3E}">
        <p14:creationId xmlns:p14="http://schemas.microsoft.com/office/powerpoint/2010/main" val="233509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59</a:t>
            </a:fld>
            <a:endParaRPr lang="en-US" dirty="0"/>
          </a:p>
        </p:txBody>
      </p:sp>
    </p:spTree>
    <p:extLst>
      <p:ext uri="{BB962C8B-B14F-4D97-AF65-F5344CB8AC3E}">
        <p14:creationId xmlns:p14="http://schemas.microsoft.com/office/powerpoint/2010/main" val="6087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Terms” – so everyone is talking the same “language” with respect to channelization/signing designs</a:t>
            </a:r>
          </a:p>
          <a:p>
            <a:pPr defTabSz="966501">
              <a:defRPr/>
            </a:pPr>
            <a:r>
              <a:rPr lang="en-US" baseline="0" dirty="0" smtClean="0"/>
              <a:t>“Project Expectations”  &amp; “Design Coordination &amp; Guidance” – resulting in better quality designs by staff and consultants alike</a:t>
            </a:r>
          </a:p>
          <a:p>
            <a:pPr defTabSz="966501">
              <a:defRPr/>
            </a:pPr>
            <a:r>
              <a:rPr lang="en-US" baseline="0" dirty="0" smtClean="0"/>
              <a:t>“Plans Preparation” – consistent designs which streamlines review time and implementation</a:t>
            </a:r>
          </a:p>
          <a:p>
            <a:pPr defTabSz="966501">
              <a:defRPr/>
            </a:pPr>
            <a:r>
              <a:rPr lang="en-US" baseline="0" dirty="0" smtClean="0"/>
              <a:t>“Construction Requirements” – hand-in-hand with proper plans, minimizes re-work, change orders – new set of standard notes for channelization &amp; signing</a:t>
            </a:r>
          </a:p>
          <a:p>
            <a:pPr defTabSz="966501">
              <a:defRPr/>
            </a:pPr>
            <a:r>
              <a:rPr lang="en-US" baseline="0" dirty="0" smtClean="0"/>
              <a:t>“Standard Plans” – probably the most beneficial of the changes since it would provide a publicly available set of drawing and details reflective of City expectations for channelization and signing..still undergoing Stds Committee approval process.</a:t>
            </a:r>
          </a:p>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60</a:t>
            </a:fld>
            <a:endParaRPr lang="en-US" dirty="0"/>
          </a:p>
        </p:txBody>
      </p:sp>
    </p:spTree>
    <p:extLst>
      <p:ext uri="{BB962C8B-B14F-4D97-AF65-F5344CB8AC3E}">
        <p14:creationId xmlns:p14="http://schemas.microsoft.com/office/powerpoint/2010/main" val="857686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Initiation, Documentation of Conditions – both not previously addressed in Chapter – new content provides better, more detailed guidance so that resulting plans are comprehensive and complete</a:t>
            </a:r>
          </a:p>
          <a:p>
            <a:endParaRPr lang="en-US" baseline="0" dirty="0" smtClean="0"/>
          </a:p>
          <a:p>
            <a:r>
              <a:rPr lang="en-US" baseline="0" dirty="0" smtClean="0"/>
              <a:t>Plans Preparation – previously advised only to refer to Chapter 3 (no specifics on particular elements/depiction schemes related to channelization design)</a:t>
            </a:r>
          </a:p>
          <a:p>
            <a:endParaRPr lang="en-US" baseline="0" dirty="0" smtClean="0"/>
          </a:p>
        </p:txBody>
      </p:sp>
      <p:sp>
        <p:nvSpPr>
          <p:cNvPr id="4" name="Slide Number Placeholder 3"/>
          <p:cNvSpPr>
            <a:spLocks noGrp="1"/>
          </p:cNvSpPr>
          <p:nvPr>
            <p:ph type="sldNum" sz="quarter" idx="10"/>
          </p:nvPr>
        </p:nvSpPr>
        <p:spPr/>
        <p:txBody>
          <a:bodyPr/>
          <a:lstStyle/>
          <a:p>
            <a:fld id="{3A24F67B-3C23-4734-8F9A-69F9E66BA350}" type="slidenum">
              <a:rPr lang="en-US" smtClean="0"/>
              <a:t>61</a:t>
            </a:fld>
            <a:endParaRPr lang="en-US" dirty="0"/>
          </a:p>
        </p:txBody>
      </p:sp>
    </p:spTree>
    <p:extLst>
      <p:ext uri="{BB962C8B-B14F-4D97-AF65-F5344CB8AC3E}">
        <p14:creationId xmlns:p14="http://schemas.microsoft.com/office/powerpoint/2010/main" val="362674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3</a:t>
            </a:fld>
            <a:endParaRPr lang="en-US" dirty="0"/>
          </a:p>
        </p:txBody>
      </p:sp>
    </p:spTree>
    <p:extLst>
      <p:ext uri="{BB962C8B-B14F-4D97-AF65-F5344CB8AC3E}">
        <p14:creationId xmlns:p14="http://schemas.microsoft.com/office/powerpoint/2010/main" val="3646292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These guidelines include intersection and midblock locations with no traffic signals or “STOP” signs on the approach to the crossing.  They do not apply to school crossings. A two-way center turn lane is not considered a median for the purposes of these criteria.  </a:t>
            </a:r>
          </a:p>
          <a:p>
            <a:endParaRPr lang="en-US" dirty="0" smtClean="0"/>
          </a:p>
          <a:p>
            <a:r>
              <a:rPr lang="en-US" dirty="0"/>
              <a:t>Adding crosswalks alone will not make crossings safer, nor will they necessarily result in more vehicles stopping for pedestrians.  Whether or not marked crosswalks are installed, it is important to consider implementation of other pedestrian facility enhancements (e.g., raised median, traffic signal, roadway narrowing, enhanced overhead lighting, traffic-calming measures, curb extensions), as needed, to improve the safety of the crossing. </a:t>
            </a:r>
          </a:p>
          <a:p>
            <a:endParaRPr lang="en-US" dirty="0"/>
          </a:p>
          <a:p>
            <a:pPr defTabSz="947044">
              <a:defRPr/>
            </a:pPr>
            <a:r>
              <a:rPr lang="en-US" dirty="0"/>
              <a:t>The indications in the table above are general recommendations; good engineering judgment should be used and ADA/PROWAG needs and/or implications should be considered in individual cases for deciding where to propose/install crosswalks.</a:t>
            </a:r>
          </a:p>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62</a:t>
            </a:fld>
            <a:endParaRPr lang="en-US" dirty="0"/>
          </a:p>
        </p:txBody>
      </p:sp>
    </p:spTree>
    <p:extLst>
      <p:ext uri="{BB962C8B-B14F-4D97-AF65-F5344CB8AC3E}">
        <p14:creationId xmlns:p14="http://schemas.microsoft.com/office/powerpoint/2010/main" val="3602245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Construction Requirements – addition of General Notes for Channelization or for Signing</a:t>
            </a:r>
          </a:p>
          <a:p>
            <a:r>
              <a:rPr lang="en-US" baseline="0" dirty="0" smtClean="0"/>
              <a:t>Signing General Notes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A24F67B-3C23-4734-8F9A-69F9E66BA350}" type="slidenum">
              <a:rPr lang="en-US" smtClean="0"/>
              <a:t>63</a:t>
            </a:fld>
            <a:endParaRPr lang="en-US" dirty="0"/>
          </a:p>
        </p:txBody>
      </p:sp>
    </p:spTree>
    <p:extLst>
      <p:ext uri="{BB962C8B-B14F-4D97-AF65-F5344CB8AC3E}">
        <p14:creationId xmlns:p14="http://schemas.microsoft.com/office/powerpoint/2010/main" val="186400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64</a:t>
            </a:fld>
            <a:endParaRPr lang="en-US" dirty="0"/>
          </a:p>
        </p:txBody>
      </p:sp>
    </p:spTree>
    <p:extLst>
      <p:ext uri="{BB962C8B-B14F-4D97-AF65-F5344CB8AC3E}">
        <p14:creationId xmlns:p14="http://schemas.microsoft.com/office/powerpoint/2010/main" val="2120679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65</a:t>
            </a:fld>
            <a:endParaRPr lang="en-US" dirty="0"/>
          </a:p>
        </p:txBody>
      </p:sp>
    </p:spTree>
    <p:extLst>
      <p:ext uri="{BB962C8B-B14F-4D97-AF65-F5344CB8AC3E}">
        <p14:creationId xmlns:p14="http://schemas.microsoft.com/office/powerpoint/2010/main" val="3848526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66</a:t>
            </a:fld>
            <a:endParaRPr lang="en-US" dirty="0"/>
          </a:p>
        </p:txBody>
      </p:sp>
    </p:spTree>
    <p:extLst>
      <p:ext uri="{BB962C8B-B14F-4D97-AF65-F5344CB8AC3E}">
        <p14:creationId xmlns:p14="http://schemas.microsoft.com/office/powerpoint/2010/main" val="369815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71</a:t>
            </a:fld>
            <a:endParaRPr lang="en-US" dirty="0"/>
          </a:p>
        </p:txBody>
      </p:sp>
    </p:spTree>
    <p:extLst>
      <p:ext uri="{BB962C8B-B14F-4D97-AF65-F5344CB8AC3E}">
        <p14:creationId xmlns:p14="http://schemas.microsoft.com/office/powerpoint/2010/main" val="2457632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72</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245"/>
              </a:spcAft>
            </a:pPr>
            <a:r>
              <a:rPr lang="en-US" sz="2300" b="1" dirty="0"/>
              <a:t>TMC 9.18 Trees and Shrubs – Trimming and Removal</a:t>
            </a:r>
          </a:p>
          <a:p>
            <a:pPr lvl="1">
              <a:spcAft>
                <a:spcPts val="1245"/>
              </a:spcAft>
            </a:pPr>
            <a:r>
              <a:rPr lang="en-US" sz="2300" dirty="0"/>
              <a:t>	This covers the application requirements for tree removals, pruning, and tree protection during construction (1927)</a:t>
            </a:r>
          </a:p>
          <a:p>
            <a:pPr lvl="1">
              <a:spcAft>
                <a:spcPts val="1245"/>
              </a:spcAft>
            </a:pPr>
            <a:r>
              <a:rPr lang="en-US" sz="2300" b="1" dirty="0"/>
              <a:t>TMC 9.19 Trees and Shrubs – Planting</a:t>
            </a:r>
          </a:p>
          <a:p>
            <a:pPr lvl="1">
              <a:spcAft>
                <a:spcPts val="1245"/>
              </a:spcAft>
            </a:pPr>
            <a:r>
              <a:rPr lang="en-US" sz="2300" dirty="0"/>
              <a:t>	Covers permitting process, prohibited trees and permitted types of trees</a:t>
            </a:r>
          </a:p>
          <a:p>
            <a:pPr lvl="1">
              <a:spcAft>
                <a:spcPts val="1245"/>
              </a:spcAft>
            </a:pPr>
            <a:r>
              <a:rPr lang="en-US" sz="2300" b="1" dirty="0"/>
              <a:t>TMC 9.20 Trees and Shrubs – View Blockage</a:t>
            </a:r>
          </a:p>
          <a:p>
            <a:pPr lvl="1">
              <a:spcAft>
                <a:spcPts val="1245"/>
              </a:spcAft>
            </a:pPr>
            <a:r>
              <a:rPr lang="en-US" sz="2300" dirty="0"/>
              <a:t>	Covers permitting process, criteria for removal</a:t>
            </a:r>
          </a:p>
          <a:p>
            <a:pPr lvl="1">
              <a:spcAft>
                <a:spcPts val="1245"/>
              </a:spcAft>
            </a:pPr>
            <a:r>
              <a:rPr lang="en-US" sz="2300" b="1" dirty="0"/>
              <a:t>TMC 13.11 Critical Areas Preservation</a:t>
            </a:r>
          </a:p>
          <a:p>
            <a:pPr lvl="1">
              <a:spcAft>
                <a:spcPts val="1245"/>
              </a:spcAft>
            </a:pPr>
            <a:r>
              <a:rPr lang="en-US" sz="2300" dirty="0"/>
              <a:t>	Covers all vegetation in regulated critical areas</a:t>
            </a:r>
          </a:p>
          <a:p>
            <a:pPr lvl="1">
              <a:spcAft>
                <a:spcPts val="1245"/>
              </a:spcAft>
            </a:pPr>
            <a:r>
              <a:rPr lang="en-US" sz="2300" b="1" dirty="0"/>
              <a:t>TMC 13.06.502 Landscaping and Buffering Standards</a:t>
            </a:r>
          </a:p>
          <a:p>
            <a:pPr marL="474233" lvl="1" defTabSz="948465">
              <a:spcAft>
                <a:spcPts val="1245"/>
              </a:spcAft>
              <a:defRPr/>
            </a:pPr>
            <a:r>
              <a:rPr lang="en-US" sz="2300" dirty="0"/>
              <a:t>	Covers applicability of tree and landscape requirements in applicable zones.</a:t>
            </a:r>
          </a:p>
          <a:p>
            <a:pPr marL="474233" lvl="1" defTabSz="948465">
              <a:spcAft>
                <a:spcPts val="1245"/>
              </a:spcAft>
              <a:defRPr/>
            </a:pPr>
            <a:r>
              <a:rPr lang="en-US" sz="2300" dirty="0"/>
              <a:t>	Requires percentages of trees/shrubs to be native when in designated habitat corridors.</a:t>
            </a:r>
          </a:p>
          <a:p>
            <a:pPr marL="474233" lvl="1" defTabSz="948465">
              <a:spcAft>
                <a:spcPts val="1245"/>
              </a:spcAft>
              <a:defRPr/>
            </a:pPr>
            <a:r>
              <a:rPr lang="en-US" sz="2300" dirty="0"/>
              <a:t>	Adopts the Urban Forest Manual for all required landscaping</a:t>
            </a:r>
          </a:p>
        </p:txBody>
      </p:sp>
      <p:sp>
        <p:nvSpPr>
          <p:cNvPr id="4" name="Slide Number Placeholder 3"/>
          <p:cNvSpPr>
            <a:spLocks noGrp="1"/>
          </p:cNvSpPr>
          <p:nvPr>
            <p:ph type="sldNum" sz="quarter" idx="10"/>
          </p:nvPr>
        </p:nvSpPr>
        <p:spPr/>
        <p:txBody>
          <a:bodyPr/>
          <a:lstStyle/>
          <a:p>
            <a:fld id="{B97162CC-72E5-4056-B80C-413CB6E8AD94}" type="slidenum">
              <a:rPr lang="en-US" smtClean="0"/>
              <a:t>73</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74</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75</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4</a:t>
            </a:fld>
            <a:endParaRPr lang="en-US" dirty="0"/>
          </a:p>
        </p:txBody>
      </p:sp>
    </p:spTree>
    <p:extLst>
      <p:ext uri="{BB962C8B-B14F-4D97-AF65-F5344CB8AC3E}">
        <p14:creationId xmlns:p14="http://schemas.microsoft.com/office/powerpoint/2010/main" val="369815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76</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77</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78</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79</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C</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80</a:t>
            </a:fld>
            <a:endParaRPr lang="en-US" dirty="0"/>
          </a:p>
        </p:txBody>
      </p:sp>
    </p:spTree>
    <p:extLst>
      <p:ext uri="{BB962C8B-B14F-4D97-AF65-F5344CB8AC3E}">
        <p14:creationId xmlns:p14="http://schemas.microsoft.com/office/powerpoint/2010/main" val="2305646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81</a:t>
            </a:fld>
            <a:endParaRPr lang="en-US" dirty="0"/>
          </a:p>
        </p:txBody>
      </p:sp>
    </p:spTree>
    <p:extLst>
      <p:ext uri="{BB962C8B-B14F-4D97-AF65-F5344CB8AC3E}">
        <p14:creationId xmlns:p14="http://schemas.microsoft.com/office/powerpoint/2010/main" val="512566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Raymond</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82</a:t>
            </a:fld>
            <a:endParaRPr lang="en-US" dirty="0"/>
          </a:p>
        </p:txBody>
      </p:sp>
    </p:spTree>
    <p:extLst>
      <p:ext uri="{BB962C8B-B14F-4D97-AF65-F5344CB8AC3E}">
        <p14:creationId xmlns:p14="http://schemas.microsoft.com/office/powerpoint/2010/main" val="487410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83</a:t>
            </a:fld>
            <a:endParaRPr lang="en-US" dirty="0"/>
          </a:p>
        </p:txBody>
      </p:sp>
    </p:spTree>
    <p:extLst>
      <p:ext uri="{BB962C8B-B14F-4D97-AF65-F5344CB8AC3E}">
        <p14:creationId xmlns:p14="http://schemas.microsoft.com/office/powerpoint/2010/main" val="2422276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85</a:t>
            </a:fld>
            <a:endParaRPr lang="en-US" dirty="0"/>
          </a:p>
        </p:txBody>
      </p:sp>
    </p:spTree>
    <p:extLst>
      <p:ext uri="{BB962C8B-B14F-4D97-AF65-F5344CB8AC3E}">
        <p14:creationId xmlns:p14="http://schemas.microsoft.com/office/powerpoint/2010/main" val="1069940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86</a:t>
            </a:fld>
            <a:endParaRPr lang="en-US" dirty="0"/>
          </a:p>
        </p:txBody>
      </p:sp>
    </p:spTree>
    <p:extLst>
      <p:ext uri="{BB962C8B-B14F-4D97-AF65-F5344CB8AC3E}">
        <p14:creationId xmlns:p14="http://schemas.microsoft.com/office/powerpoint/2010/main" val="106994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9</a:t>
            </a:fld>
            <a:endParaRPr lang="en-US" dirty="0"/>
          </a:p>
        </p:txBody>
      </p:sp>
    </p:spTree>
    <p:extLst>
      <p:ext uri="{BB962C8B-B14F-4D97-AF65-F5344CB8AC3E}">
        <p14:creationId xmlns:p14="http://schemas.microsoft.com/office/powerpoint/2010/main" val="24576324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87</a:t>
            </a:fld>
            <a:endParaRPr lang="en-US" dirty="0"/>
          </a:p>
        </p:txBody>
      </p:sp>
    </p:spTree>
    <p:extLst>
      <p:ext uri="{BB962C8B-B14F-4D97-AF65-F5344CB8AC3E}">
        <p14:creationId xmlns:p14="http://schemas.microsoft.com/office/powerpoint/2010/main" val="1069940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89</a:t>
            </a:fld>
            <a:endParaRPr lang="en-US" dirty="0"/>
          </a:p>
        </p:txBody>
      </p:sp>
    </p:spTree>
    <p:extLst>
      <p:ext uri="{BB962C8B-B14F-4D97-AF65-F5344CB8AC3E}">
        <p14:creationId xmlns:p14="http://schemas.microsoft.com/office/powerpoint/2010/main" val="277727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91</a:t>
            </a:fld>
            <a:endParaRPr lang="en-US" dirty="0"/>
          </a:p>
        </p:txBody>
      </p:sp>
    </p:spTree>
    <p:extLst>
      <p:ext uri="{BB962C8B-B14F-4D97-AF65-F5344CB8AC3E}">
        <p14:creationId xmlns:p14="http://schemas.microsoft.com/office/powerpoint/2010/main" val="395314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94</a:t>
            </a:fld>
            <a:endParaRPr lang="en-US" dirty="0"/>
          </a:p>
        </p:txBody>
      </p:sp>
    </p:spTree>
    <p:extLst>
      <p:ext uri="{BB962C8B-B14F-4D97-AF65-F5344CB8AC3E}">
        <p14:creationId xmlns:p14="http://schemas.microsoft.com/office/powerpoint/2010/main" val="535682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95</a:t>
            </a:fld>
            <a:endParaRPr lang="en-US" dirty="0"/>
          </a:p>
        </p:txBody>
      </p:sp>
    </p:spTree>
    <p:extLst>
      <p:ext uri="{BB962C8B-B14F-4D97-AF65-F5344CB8AC3E}">
        <p14:creationId xmlns:p14="http://schemas.microsoft.com/office/powerpoint/2010/main" val="2009293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96</a:t>
            </a:fld>
            <a:endParaRPr lang="en-US" dirty="0"/>
          </a:p>
        </p:txBody>
      </p:sp>
    </p:spTree>
    <p:extLst>
      <p:ext uri="{BB962C8B-B14F-4D97-AF65-F5344CB8AC3E}">
        <p14:creationId xmlns:p14="http://schemas.microsoft.com/office/powerpoint/2010/main" val="2006591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pPr marL="180945" indent="-180945">
              <a:buFont typeface="Arial" panose="020B0604020202020204" pitchFamily="34" charset="0"/>
              <a:buChar char="•"/>
            </a:pPr>
            <a:r>
              <a:rPr lang="en-US" dirty="0" smtClean="0"/>
              <a:t>Expanded</a:t>
            </a:r>
            <a:r>
              <a:rPr lang="en-US" baseline="0" dirty="0" smtClean="0"/>
              <a:t> up Erosion Control Section</a:t>
            </a:r>
          </a:p>
          <a:p>
            <a:pPr marL="180945" indent="-180945">
              <a:buFont typeface="Arial" panose="020B0604020202020204" pitchFamily="34" charset="0"/>
              <a:buChar char="•"/>
            </a:pPr>
            <a:r>
              <a:rPr lang="en-US" baseline="0" dirty="0" smtClean="0"/>
              <a:t>Adding Soil Management Plan reference</a:t>
            </a:r>
          </a:p>
          <a:p>
            <a:pPr marL="180945" indent="-180945">
              <a:buFont typeface="Arial" panose="020B0604020202020204" pitchFamily="34" charset="0"/>
              <a:buChar char="•"/>
            </a:pPr>
            <a:r>
              <a:rPr lang="en-US" baseline="0" dirty="0" smtClean="0"/>
              <a:t>Moved permit and traffic/road sections to other chapters</a:t>
            </a:r>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97</a:t>
            </a:fld>
            <a:endParaRPr lang="en-US" dirty="0"/>
          </a:p>
        </p:txBody>
      </p:sp>
    </p:spTree>
    <p:extLst>
      <p:ext uri="{BB962C8B-B14F-4D97-AF65-F5344CB8AC3E}">
        <p14:creationId xmlns:p14="http://schemas.microsoft.com/office/powerpoint/2010/main" val="251898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pPr marL="181216" indent="-181216">
              <a:buFont typeface="Arial" panose="020B0604020202020204" pitchFamily="34" charset="0"/>
              <a:buChar char="•"/>
            </a:pPr>
            <a:r>
              <a:rPr lang="en-US" dirty="0" smtClean="0"/>
              <a:t>Expanded</a:t>
            </a:r>
            <a:r>
              <a:rPr lang="en-US" baseline="0" dirty="0" smtClean="0"/>
              <a:t> up Erosion Control Section</a:t>
            </a:r>
          </a:p>
          <a:p>
            <a:pPr marL="181216" indent="-181216">
              <a:buFont typeface="Arial" panose="020B0604020202020204" pitchFamily="34" charset="0"/>
              <a:buChar char="•"/>
            </a:pPr>
            <a:r>
              <a:rPr lang="en-US" baseline="0" dirty="0" smtClean="0"/>
              <a:t>Adding Soil Management Plan reference</a:t>
            </a:r>
          </a:p>
          <a:p>
            <a:pPr marL="181216" indent="-181216">
              <a:buFont typeface="Arial" panose="020B0604020202020204" pitchFamily="34" charset="0"/>
              <a:buChar char="•"/>
            </a:pPr>
            <a:r>
              <a:rPr lang="en-US" baseline="0" dirty="0" smtClean="0"/>
              <a:t>Moved permit and traffic/road sections to other chapters</a:t>
            </a:r>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98</a:t>
            </a:fld>
            <a:endParaRPr lang="en-US" dirty="0"/>
          </a:p>
        </p:txBody>
      </p:sp>
    </p:spTree>
    <p:extLst>
      <p:ext uri="{BB962C8B-B14F-4D97-AF65-F5344CB8AC3E}">
        <p14:creationId xmlns:p14="http://schemas.microsoft.com/office/powerpoint/2010/main" val="949635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Mieke</a:t>
            </a:r>
          </a:p>
          <a:p>
            <a:pPr marL="181216" indent="-181216">
              <a:buFont typeface="Arial" panose="020B0604020202020204" pitchFamily="34" charset="0"/>
              <a:buChar char="•"/>
            </a:pPr>
            <a:r>
              <a:rPr lang="en-US" dirty="0" smtClean="0"/>
              <a:t>Expanded</a:t>
            </a:r>
            <a:r>
              <a:rPr lang="en-US" baseline="0" dirty="0" smtClean="0"/>
              <a:t> up Erosion Control Section</a:t>
            </a:r>
          </a:p>
          <a:p>
            <a:pPr marL="181216" indent="-181216">
              <a:buFont typeface="Arial" panose="020B0604020202020204" pitchFamily="34" charset="0"/>
              <a:buChar char="•"/>
            </a:pPr>
            <a:r>
              <a:rPr lang="en-US" baseline="0" dirty="0" smtClean="0"/>
              <a:t>Adding Soil Management Plan reference</a:t>
            </a:r>
          </a:p>
          <a:p>
            <a:pPr marL="181216" indent="-181216">
              <a:buFont typeface="Arial" panose="020B0604020202020204" pitchFamily="34" charset="0"/>
              <a:buChar char="•"/>
            </a:pPr>
            <a:r>
              <a:rPr lang="en-US" baseline="0" dirty="0" smtClean="0"/>
              <a:t>Moved permit and traffic/road sections to other chapters</a:t>
            </a:r>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99</a:t>
            </a:fld>
            <a:endParaRPr lang="en-US" dirty="0"/>
          </a:p>
        </p:txBody>
      </p:sp>
    </p:spTree>
    <p:extLst>
      <p:ext uri="{BB962C8B-B14F-4D97-AF65-F5344CB8AC3E}">
        <p14:creationId xmlns:p14="http://schemas.microsoft.com/office/powerpoint/2010/main" val="9496359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100</a:t>
            </a:fld>
            <a:endParaRPr lang="en-US" dirty="0"/>
          </a:p>
        </p:txBody>
      </p:sp>
    </p:spTree>
    <p:extLst>
      <p:ext uri="{BB962C8B-B14F-4D97-AF65-F5344CB8AC3E}">
        <p14:creationId xmlns:p14="http://schemas.microsoft.com/office/powerpoint/2010/main" val="327809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Stephanie</a:t>
            </a:r>
          </a:p>
          <a:p>
            <a:r>
              <a:rPr lang="en-US" baseline="0" dirty="0" smtClean="0"/>
              <a:t>New Permits: ROW Construction – for all work within the right of way.</a:t>
            </a:r>
          </a:p>
          <a:p>
            <a:r>
              <a:rPr lang="en-US" baseline="0" dirty="0" smtClean="0"/>
              <a:t>	Site Development Permit – Minor or Major depending on thresholds/scope of project/size.</a:t>
            </a:r>
          </a:p>
          <a:p>
            <a:endParaRPr lang="en-US" baseline="0" dirty="0" smtClean="0"/>
          </a:p>
          <a:p>
            <a:r>
              <a:rPr lang="en-US" baseline="0" dirty="0" smtClean="0"/>
              <a:t>Combined Permits:  Goal is to have one combine civil plan set for all work as part of development.  Hopefully this will prevent design issues/conflicts that are a result of multiple plan sets.  One change affects multiple drawings, ect.</a:t>
            </a:r>
          </a:p>
          <a:p>
            <a:endParaRPr lang="en-US" baseline="0" dirty="0" smtClean="0"/>
          </a:p>
          <a:p>
            <a:r>
              <a:rPr lang="en-US" baseline="0" dirty="0" smtClean="0"/>
              <a:t>New software:  New permitting software is being set up for the new Site Development Permit, ROW Construction permit to be combined and essentially tied together for review.</a:t>
            </a:r>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10</a:t>
            </a:fld>
            <a:endParaRPr lang="en-US" dirty="0"/>
          </a:p>
        </p:txBody>
      </p:sp>
    </p:spTree>
    <p:extLst>
      <p:ext uri="{BB962C8B-B14F-4D97-AF65-F5344CB8AC3E}">
        <p14:creationId xmlns:p14="http://schemas.microsoft.com/office/powerpoint/2010/main" val="31161844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101</a:t>
            </a:fld>
            <a:endParaRPr lang="en-US" dirty="0"/>
          </a:p>
        </p:txBody>
      </p:sp>
    </p:spTree>
    <p:extLst>
      <p:ext uri="{BB962C8B-B14F-4D97-AF65-F5344CB8AC3E}">
        <p14:creationId xmlns:p14="http://schemas.microsoft.com/office/powerpoint/2010/main" val="3212721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102</a:t>
            </a:fld>
            <a:endParaRPr lang="en-US" dirty="0"/>
          </a:p>
        </p:txBody>
      </p:sp>
    </p:spTree>
    <p:extLst>
      <p:ext uri="{BB962C8B-B14F-4D97-AF65-F5344CB8AC3E}">
        <p14:creationId xmlns:p14="http://schemas.microsoft.com/office/powerpoint/2010/main" val="1645345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103</a:t>
            </a:fld>
            <a:endParaRPr lang="en-US" dirty="0"/>
          </a:p>
        </p:txBody>
      </p:sp>
    </p:spTree>
    <p:extLst>
      <p:ext uri="{BB962C8B-B14F-4D97-AF65-F5344CB8AC3E}">
        <p14:creationId xmlns:p14="http://schemas.microsoft.com/office/powerpoint/2010/main" val="1497375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104</a:t>
            </a:fld>
            <a:endParaRPr lang="en-US" dirty="0"/>
          </a:p>
        </p:txBody>
      </p:sp>
    </p:spTree>
    <p:extLst>
      <p:ext uri="{BB962C8B-B14F-4D97-AF65-F5344CB8AC3E}">
        <p14:creationId xmlns:p14="http://schemas.microsoft.com/office/powerpoint/2010/main" val="3282178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105</a:t>
            </a:fld>
            <a:endParaRPr lang="en-US" dirty="0"/>
          </a:p>
        </p:txBody>
      </p:sp>
    </p:spTree>
    <p:extLst>
      <p:ext uri="{BB962C8B-B14F-4D97-AF65-F5344CB8AC3E}">
        <p14:creationId xmlns:p14="http://schemas.microsoft.com/office/powerpoint/2010/main" val="220600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11</a:t>
            </a:fld>
            <a:endParaRPr lang="en-US" dirty="0"/>
          </a:p>
        </p:txBody>
      </p:sp>
    </p:spTree>
    <p:extLst>
      <p:ext uri="{BB962C8B-B14F-4D97-AF65-F5344CB8AC3E}">
        <p14:creationId xmlns:p14="http://schemas.microsoft.com/office/powerpoint/2010/main" val="94307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Stephanie</a:t>
            </a:r>
          </a:p>
          <a:p>
            <a:r>
              <a:rPr lang="en-US" baseline="0" dirty="0" smtClean="0"/>
              <a:t>No major changes, updating to correct new references.</a:t>
            </a:r>
          </a:p>
          <a:p>
            <a:endParaRPr lang="en-US" baseline="0" dirty="0" smtClean="0"/>
          </a:p>
          <a:p>
            <a:r>
              <a:rPr lang="en-US" baseline="0" dirty="0" smtClean="0"/>
              <a:t>Currently every City Department uses a difference plan format.  Discussions have begun on a possible universal plan format for all departments.</a:t>
            </a:r>
          </a:p>
          <a:p>
            <a:endParaRPr lang="en-US" dirty="0"/>
          </a:p>
        </p:txBody>
      </p:sp>
      <p:sp>
        <p:nvSpPr>
          <p:cNvPr id="4" name="Slide Number Placeholder 3"/>
          <p:cNvSpPr>
            <a:spLocks noGrp="1"/>
          </p:cNvSpPr>
          <p:nvPr>
            <p:ph type="sldNum" sz="quarter" idx="10"/>
          </p:nvPr>
        </p:nvSpPr>
        <p:spPr/>
        <p:txBody>
          <a:bodyPr/>
          <a:lstStyle/>
          <a:p>
            <a:fld id="{B97162CC-72E5-4056-B80C-413CB6E8AD94}" type="slidenum">
              <a:rPr lang="en-US" smtClean="0"/>
              <a:t>12</a:t>
            </a:fld>
            <a:endParaRPr lang="en-US" dirty="0"/>
          </a:p>
        </p:txBody>
      </p:sp>
    </p:spTree>
    <p:extLst>
      <p:ext uri="{BB962C8B-B14F-4D97-AF65-F5344CB8AC3E}">
        <p14:creationId xmlns:p14="http://schemas.microsoft.com/office/powerpoint/2010/main" val="96066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4F67B-3C23-4734-8F9A-69F9E66BA350}" type="slidenum">
              <a:rPr lang="en-US" smtClean="0"/>
              <a:t>13</a:t>
            </a:fld>
            <a:endParaRPr lang="en-US" dirty="0"/>
          </a:p>
        </p:txBody>
      </p:sp>
    </p:spTree>
    <p:extLst>
      <p:ext uri="{BB962C8B-B14F-4D97-AF65-F5344CB8AC3E}">
        <p14:creationId xmlns:p14="http://schemas.microsoft.com/office/powerpoint/2010/main" val="364629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62E2A-C1F1-4A9B-AE49-8A594F00E135}"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C4D41-6B9C-48CE-A042-8AF8483A6BC0}" type="datetimeFigureOut">
              <a:rPr lang="en-US" smtClean="0"/>
              <a:t>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62E2A-C1F1-4A9B-AE49-8A594F00E13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8FC4D41-6B9C-48CE-A042-8AF8483A6BC0}" type="datetimeFigureOut">
              <a:rPr lang="en-US" smtClean="0"/>
              <a:t>1/7/2016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5F62E2A-C1F1-4A9B-AE49-8A594F00E13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hyperlink" Target="http://www.cityoftacoma.org/sidesewer"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hyperlink" Target="http://www.cityoftacoma.org/designmanu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ityoftacoma.org/permeablepav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sf"/><Relationship Id="rId1" Type="http://schemas.microsoft.com/office/2007/relationships/media" Target="../media/media1.asf"/><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www.govme.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498158" cy="2438401"/>
          </a:xfrm>
        </p:spPr>
        <p:txBody>
          <a:bodyPr/>
          <a:lstStyle/>
          <a:p>
            <a:r>
              <a:rPr lang="en-US" dirty="0" smtClean="0"/>
              <a:t>2016 City of Tacoma Right-of-Way Design Manual</a:t>
            </a:r>
            <a:endParaRPr lang="en-US" dirty="0"/>
          </a:p>
        </p:txBody>
      </p:sp>
      <p:sp>
        <p:nvSpPr>
          <p:cNvPr id="3" name="Subtitle 2"/>
          <p:cNvSpPr>
            <a:spLocks noGrp="1"/>
          </p:cNvSpPr>
          <p:nvPr>
            <p:ph type="subTitle" idx="1"/>
          </p:nvPr>
        </p:nvSpPr>
        <p:spPr>
          <a:xfrm>
            <a:off x="1295400" y="3886200"/>
            <a:ext cx="6498159" cy="611841"/>
          </a:xfrm>
        </p:spPr>
        <p:txBody>
          <a:bodyPr>
            <a:normAutofit fontScale="92500"/>
          </a:bodyPr>
          <a:lstStyle/>
          <a:p>
            <a:r>
              <a:rPr lang="en-US" sz="2800" dirty="0" smtClean="0"/>
              <a:t>Training December </a:t>
            </a:r>
            <a:r>
              <a:rPr lang="en-US" sz="2800" dirty="0" smtClean="0"/>
              <a:t>2015 / January 2016</a:t>
            </a:r>
            <a:endParaRPr lang="en-US" sz="2800" dirty="0"/>
          </a:p>
        </p:txBody>
      </p:sp>
    </p:spTree>
    <p:extLst>
      <p:ext uri="{BB962C8B-B14F-4D97-AF65-F5344CB8AC3E}">
        <p14:creationId xmlns:p14="http://schemas.microsoft.com/office/powerpoint/2010/main" val="194537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49824"/>
          </a:xfrm>
        </p:spPr>
        <p:txBody>
          <a:bodyPr/>
          <a:lstStyle/>
          <a:p>
            <a:r>
              <a:rPr lang="en-US" sz="4000" dirty="0" smtClean="0"/>
              <a:t>Chapter 2 – Right-of-Way/Site Permitting and Local Improvement Districts</a:t>
            </a:r>
            <a:endParaRPr lang="en-US" sz="4000" dirty="0"/>
          </a:p>
        </p:txBody>
      </p:sp>
      <p:sp>
        <p:nvSpPr>
          <p:cNvPr id="3" name="Content Placeholder 2"/>
          <p:cNvSpPr>
            <a:spLocks noGrp="1"/>
          </p:cNvSpPr>
          <p:nvPr>
            <p:ph idx="1"/>
          </p:nvPr>
        </p:nvSpPr>
        <p:spPr>
          <a:xfrm>
            <a:off x="381000" y="2133600"/>
            <a:ext cx="8229600" cy="4114800"/>
          </a:xfrm>
        </p:spPr>
        <p:txBody>
          <a:bodyPr>
            <a:normAutofit/>
          </a:bodyPr>
          <a:lstStyle/>
          <a:p>
            <a:pPr>
              <a:spcBef>
                <a:spcPts val="0"/>
              </a:spcBef>
              <a:spcAft>
                <a:spcPts val="600"/>
              </a:spcAft>
              <a:buSzPct val="90000"/>
            </a:pPr>
            <a:r>
              <a:rPr lang="en-US" sz="2800" dirty="0"/>
              <a:t>Updated Chapter to reflect new permitting process:</a:t>
            </a:r>
          </a:p>
          <a:p>
            <a:pPr lvl="1">
              <a:spcBef>
                <a:spcPts val="0"/>
              </a:spcBef>
              <a:spcAft>
                <a:spcPts val="600"/>
              </a:spcAft>
              <a:buSzPct val="90000"/>
            </a:pPr>
            <a:r>
              <a:rPr lang="en-US" sz="2400" i="1" dirty="0"/>
              <a:t>New permit types:  ROW </a:t>
            </a:r>
            <a:r>
              <a:rPr lang="en-US" sz="2400" i="1" dirty="0" smtClean="0"/>
              <a:t>Construction </a:t>
            </a:r>
            <a:r>
              <a:rPr lang="en-US" sz="2400" i="1" dirty="0"/>
              <a:t>and Site Development Permit</a:t>
            </a:r>
            <a:endParaRPr lang="en-US" sz="2400" dirty="0"/>
          </a:p>
          <a:p>
            <a:pPr lvl="1">
              <a:spcBef>
                <a:spcPts val="0"/>
              </a:spcBef>
              <a:spcAft>
                <a:spcPts val="600"/>
              </a:spcAft>
              <a:buSzPct val="90000"/>
            </a:pPr>
            <a:r>
              <a:rPr lang="en-US" sz="2400" dirty="0"/>
              <a:t>Work </a:t>
            </a:r>
            <a:r>
              <a:rPr lang="en-US" sz="2400" dirty="0" smtClean="0"/>
              <a:t>Orders will continue to be issued in conjunction with the ROW </a:t>
            </a:r>
            <a:r>
              <a:rPr lang="en-US" sz="2400" dirty="0"/>
              <a:t>Construction Permit </a:t>
            </a:r>
            <a:endParaRPr lang="en-US" sz="2400" dirty="0" smtClean="0"/>
          </a:p>
          <a:p>
            <a:pPr lvl="1">
              <a:spcBef>
                <a:spcPts val="0"/>
              </a:spcBef>
              <a:spcAft>
                <a:spcPts val="600"/>
              </a:spcAft>
              <a:buSzPct val="90000"/>
            </a:pPr>
            <a:r>
              <a:rPr lang="en-US" sz="2400" dirty="0" smtClean="0"/>
              <a:t>Site </a:t>
            </a:r>
            <a:r>
              <a:rPr lang="en-US" sz="2400" dirty="0"/>
              <a:t>Development Permit will be for onsite development, grading, paving, new impervious, etc.</a:t>
            </a:r>
          </a:p>
          <a:p>
            <a:pPr lvl="1"/>
            <a:endParaRPr lang="en-US" dirty="0"/>
          </a:p>
        </p:txBody>
      </p:sp>
    </p:spTree>
    <p:extLst>
      <p:ext uri="{BB962C8B-B14F-4D97-AF65-F5344CB8AC3E}">
        <p14:creationId xmlns:p14="http://schemas.microsoft.com/office/powerpoint/2010/main" val="29479377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9022934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Side Sewer and Sanitary Sewer Availability Manual </a:t>
            </a:r>
            <a:endParaRPr lang="en-US" sz="4000" dirty="0"/>
          </a:p>
        </p:txBody>
      </p:sp>
      <p:sp>
        <p:nvSpPr>
          <p:cNvPr id="3" name="Content Placeholder 2"/>
          <p:cNvSpPr>
            <a:spLocks noGrp="1"/>
          </p:cNvSpPr>
          <p:nvPr>
            <p:ph idx="1"/>
          </p:nvPr>
        </p:nvSpPr>
        <p:spPr>
          <a:xfrm>
            <a:off x="457200" y="1752600"/>
            <a:ext cx="8229600" cy="4114800"/>
          </a:xfrm>
        </p:spPr>
        <p:txBody>
          <a:bodyPr/>
          <a:lstStyle/>
          <a:p>
            <a:pPr>
              <a:buSzPct val="90000"/>
            </a:pPr>
            <a:r>
              <a:rPr lang="en-US" dirty="0" smtClean="0"/>
              <a:t>Updating the 2011 version</a:t>
            </a:r>
          </a:p>
          <a:p>
            <a:pPr>
              <a:buSzPct val="90000"/>
            </a:pPr>
            <a:r>
              <a:rPr lang="en-US" dirty="0" smtClean="0"/>
              <a:t>Effective January 7, 2016</a:t>
            </a:r>
          </a:p>
          <a:p>
            <a:pPr>
              <a:buSzPct val="90000"/>
            </a:pPr>
            <a:r>
              <a:rPr lang="en-US" dirty="0" smtClean="0"/>
              <a:t>General changes for clarity and terminology. For example:</a:t>
            </a:r>
          </a:p>
          <a:p>
            <a:pPr lvl="1">
              <a:buSzPct val="90000"/>
            </a:pPr>
            <a:r>
              <a:rPr lang="en-US" sz="2400" dirty="0" smtClean="0"/>
              <a:t>Public Works to Environmental Services</a:t>
            </a:r>
          </a:p>
          <a:p>
            <a:pPr marL="349250" lvl="1" indent="-349250">
              <a:spcBef>
                <a:spcPts val="2000"/>
              </a:spcBef>
              <a:buClr>
                <a:schemeClr val="accent1">
                  <a:lumMod val="60000"/>
                  <a:lumOff val="40000"/>
                </a:schemeClr>
              </a:buClr>
              <a:buSzPct val="90000"/>
            </a:pPr>
            <a:r>
              <a:rPr lang="en-US" sz="2400" dirty="0"/>
              <a:t>Available at </a:t>
            </a:r>
            <a:r>
              <a:rPr lang="en-US" sz="2400" dirty="0" smtClean="0">
                <a:hlinkClick r:id="rId3"/>
              </a:rPr>
              <a:t>www.cityoftacoma.org/sidesewer</a:t>
            </a:r>
            <a:endParaRPr lang="en-US" sz="2400" dirty="0"/>
          </a:p>
        </p:txBody>
      </p:sp>
    </p:spTree>
    <p:extLst>
      <p:ext uri="{BB962C8B-B14F-4D97-AF65-F5344CB8AC3E}">
        <p14:creationId xmlns:p14="http://schemas.microsoft.com/office/powerpoint/2010/main" val="40423368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 Sewer and Sanitary Sewer Availability Manual </a:t>
            </a:r>
          </a:p>
        </p:txBody>
      </p:sp>
      <p:sp>
        <p:nvSpPr>
          <p:cNvPr id="3" name="Content Placeholder 2"/>
          <p:cNvSpPr>
            <a:spLocks noGrp="1"/>
          </p:cNvSpPr>
          <p:nvPr>
            <p:ph idx="1"/>
          </p:nvPr>
        </p:nvSpPr>
        <p:spPr>
          <a:xfrm>
            <a:off x="457200" y="1676400"/>
            <a:ext cx="8229600" cy="3261360"/>
          </a:xfrm>
        </p:spPr>
        <p:txBody>
          <a:bodyPr>
            <a:noAutofit/>
          </a:bodyPr>
          <a:lstStyle/>
          <a:p>
            <a:pPr>
              <a:spcBef>
                <a:spcPts val="0"/>
              </a:spcBef>
              <a:spcAft>
                <a:spcPts val="1200"/>
              </a:spcAft>
              <a:buSzPct val="90000"/>
            </a:pPr>
            <a:r>
              <a:rPr lang="en-US" sz="2800" dirty="0"/>
              <a:t>Vitrified clay pipe allowed for side sewers</a:t>
            </a:r>
          </a:p>
          <a:p>
            <a:pPr>
              <a:spcBef>
                <a:spcPts val="0"/>
              </a:spcBef>
              <a:spcAft>
                <a:spcPts val="1200"/>
              </a:spcAft>
              <a:buSzPct val="90000"/>
            </a:pPr>
            <a:r>
              <a:rPr lang="en-US" sz="2800" dirty="0"/>
              <a:t>Connections to public sanitary sewer</a:t>
            </a:r>
          </a:p>
          <a:p>
            <a:pPr lvl="1">
              <a:spcBef>
                <a:spcPts val="0"/>
              </a:spcBef>
              <a:spcAft>
                <a:spcPts val="1200"/>
              </a:spcAft>
              <a:buSzPct val="90000"/>
            </a:pPr>
            <a:r>
              <a:rPr lang="en-US" sz="2400" dirty="0"/>
              <a:t>Removal of host pipe when connecting to a CIPP lined public sanitary sewer</a:t>
            </a:r>
          </a:p>
          <a:p>
            <a:pPr lvl="1">
              <a:spcBef>
                <a:spcPts val="0"/>
              </a:spcBef>
              <a:spcAft>
                <a:spcPts val="1200"/>
              </a:spcAft>
              <a:buSzPct val="90000"/>
            </a:pPr>
            <a:r>
              <a:rPr lang="en-US" sz="2400" dirty="0"/>
              <a:t>Connection at manhole for all side sewers 8-inch and </a:t>
            </a:r>
            <a:r>
              <a:rPr lang="en-US" sz="2400" dirty="0" smtClean="0"/>
              <a:t>greater</a:t>
            </a:r>
            <a:endParaRPr lang="en-US" sz="2400" dirty="0"/>
          </a:p>
        </p:txBody>
      </p:sp>
    </p:spTree>
    <p:extLst>
      <p:ext uri="{BB962C8B-B14F-4D97-AF65-F5344CB8AC3E}">
        <p14:creationId xmlns:p14="http://schemas.microsoft.com/office/powerpoint/2010/main" val="4290515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 Sewer and Sanitary Sewer Availability Manual </a:t>
            </a:r>
          </a:p>
        </p:txBody>
      </p:sp>
      <p:sp>
        <p:nvSpPr>
          <p:cNvPr id="3" name="Content Placeholder 2"/>
          <p:cNvSpPr>
            <a:spLocks noGrp="1"/>
          </p:cNvSpPr>
          <p:nvPr>
            <p:ph idx="1"/>
          </p:nvPr>
        </p:nvSpPr>
        <p:spPr>
          <a:xfrm>
            <a:off x="457200" y="1600200"/>
            <a:ext cx="8229600" cy="3261360"/>
          </a:xfrm>
        </p:spPr>
        <p:txBody>
          <a:bodyPr>
            <a:noAutofit/>
          </a:bodyPr>
          <a:lstStyle/>
          <a:p>
            <a:pPr>
              <a:spcBef>
                <a:spcPts val="0"/>
              </a:spcBef>
              <a:spcAft>
                <a:spcPts val="1200"/>
              </a:spcAft>
              <a:buSzPct val="90000"/>
            </a:pPr>
            <a:r>
              <a:rPr lang="en-US" sz="2800" dirty="0" smtClean="0"/>
              <a:t>TV </a:t>
            </a:r>
            <a:r>
              <a:rPr lang="en-US" sz="2800" dirty="0"/>
              <a:t>inspection requirements for pipe bursting and CIPP lining</a:t>
            </a:r>
          </a:p>
          <a:p>
            <a:pPr lvl="1">
              <a:spcBef>
                <a:spcPts val="0"/>
              </a:spcBef>
              <a:spcAft>
                <a:spcPts val="1200"/>
              </a:spcAft>
              <a:buSzPct val="90000"/>
            </a:pPr>
            <a:r>
              <a:rPr lang="en-US" sz="2400" dirty="0"/>
              <a:t>Allows for on-site pre-inspection video with 24 hour advance notice or submittal for review</a:t>
            </a:r>
          </a:p>
          <a:p>
            <a:pPr lvl="1">
              <a:spcBef>
                <a:spcPts val="0"/>
              </a:spcBef>
              <a:spcAft>
                <a:spcPts val="1200"/>
              </a:spcAft>
              <a:buSzPct val="90000"/>
            </a:pPr>
            <a:r>
              <a:rPr lang="en-US" sz="2400" dirty="0"/>
              <a:t>Post inspection video shall be performed with the inspector present with 24 hour advance notice</a:t>
            </a:r>
          </a:p>
        </p:txBody>
      </p:sp>
    </p:spTree>
    <p:extLst>
      <p:ext uri="{BB962C8B-B14F-4D97-AF65-F5344CB8AC3E}">
        <p14:creationId xmlns:p14="http://schemas.microsoft.com/office/powerpoint/2010/main" val="37980452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 Sewer and Sanitary Sewer Availability Manual </a:t>
            </a:r>
          </a:p>
        </p:txBody>
      </p:sp>
      <p:sp>
        <p:nvSpPr>
          <p:cNvPr id="3" name="Content Placeholder 2"/>
          <p:cNvSpPr>
            <a:spLocks noGrp="1"/>
          </p:cNvSpPr>
          <p:nvPr>
            <p:ph idx="1"/>
          </p:nvPr>
        </p:nvSpPr>
        <p:spPr>
          <a:xfrm>
            <a:off x="457200" y="1600200"/>
            <a:ext cx="8229600" cy="3642360"/>
          </a:xfrm>
        </p:spPr>
        <p:txBody>
          <a:bodyPr>
            <a:normAutofit/>
          </a:bodyPr>
          <a:lstStyle/>
          <a:p>
            <a:pPr>
              <a:spcBef>
                <a:spcPts val="0"/>
              </a:spcBef>
              <a:spcAft>
                <a:spcPts val="1200"/>
              </a:spcAft>
              <a:buSzPct val="80000"/>
            </a:pPr>
            <a:r>
              <a:rPr lang="en-US" sz="2800" dirty="0" smtClean="0"/>
              <a:t>Shared </a:t>
            </a:r>
            <a:r>
              <a:rPr lang="en-US" sz="2800" dirty="0"/>
              <a:t>Side Sewer Lines</a:t>
            </a:r>
          </a:p>
          <a:p>
            <a:pPr lvl="1">
              <a:spcBef>
                <a:spcPts val="0"/>
              </a:spcBef>
              <a:spcAft>
                <a:spcPts val="1200"/>
              </a:spcAft>
              <a:buSzPct val="90000"/>
            </a:pPr>
            <a:r>
              <a:rPr lang="en-US" sz="2400" dirty="0"/>
              <a:t>Separation of side sewers required when repairs are necessary on the shared portion</a:t>
            </a:r>
          </a:p>
          <a:p>
            <a:pPr lvl="1">
              <a:spcBef>
                <a:spcPts val="0"/>
              </a:spcBef>
              <a:spcAft>
                <a:spcPts val="1200"/>
              </a:spcAft>
              <a:buSzPct val="90000"/>
            </a:pPr>
            <a:r>
              <a:rPr lang="en-US" sz="2400" dirty="0"/>
              <a:t>Exceptions may be granted on a case-by-case basis </a:t>
            </a:r>
          </a:p>
          <a:p>
            <a:pPr>
              <a:spcBef>
                <a:spcPts val="0"/>
              </a:spcBef>
              <a:spcAft>
                <a:spcPts val="1200"/>
              </a:spcAft>
              <a:buSzPct val="80000"/>
            </a:pPr>
            <a:r>
              <a:rPr lang="en-US" sz="2800" dirty="0"/>
              <a:t>New chapter for grease interceptor </a:t>
            </a:r>
            <a:r>
              <a:rPr lang="en-US" sz="2800" dirty="0" smtClean="0"/>
              <a:t>requirements</a:t>
            </a:r>
            <a:endParaRPr lang="en-US" sz="2800" dirty="0"/>
          </a:p>
        </p:txBody>
      </p:sp>
    </p:spTree>
    <p:extLst>
      <p:ext uri="{BB962C8B-B14F-4D97-AF65-F5344CB8AC3E}">
        <p14:creationId xmlns:p14="http://schemas.microsoft.com/office/powerpoint/2010/main" val="10127312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41561509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City of Tacoma Right-of-Way Design Manual</a:t>
            </a:r>
            <a:endParaRPr lang="en-US" sz="4000" dirty="0"/>
          </a:p>
        </p:txBody>
      </p:sp>
      <p:sp>
        <p:nvSpPr>
          <p:cNvPr id="3" name="Content Placeholder 2"/>
          <p:cNvSpPr>
            <a:spLocks noGrp="1"/>
          </p:cNvSpPr>
          <p:nvPr>
            <p:ph idx="1"/>
          </p:nvPr>
        </p:nvSpPr>
        <p:spPr>
          <a:xfrm>
            <a:off x="533400" y="1981200"/>
            <a:ext cx="8042276" cy="3505200"/>
          </a:xfrm>
        </p:spPr>
        <p:txBody>
          <a:bodyPr>
            <a:normAutofit/>
          </a:bodyPr>
          <a:lstStyle/>
          <a:p>
            <a:pPr>
              <a:buSzPct val="70000"/>
            </a:pPr>
            <a:r>
              <a:rPr lang="en-US" sz="3200" dirty="0" smtClean="0"/>
              <a:t>Effective January 7, 2016</a:t>
            </a:r>
          </a:p>
          <a:p>
            <a:pPr>
              <a:buSzPct val="70000"/>
            </a:pPr>
            <a:r>
              <a:rPr lang="en-US" sz="3200" smtClean="0"/>
              <a:t>Available online </a:t>
            </a:r>
            <a:r>
              <a:rPr lang="en-US" sz="3200" dirty="0" smtClean="0"/>
              <a:t>at </a:t>
            </a:r>
            <a:r>
              <a:rPr lang="en-US" sz="3200" u="sng" dirty="0" smtClean="0">
                <a:hlinkClick r:id="rId2"/>
              </a:rPr>
              <a:t>www.cityoftacoma.org/designmanual</a:t>
            </a:r>
            <a:endParaRPr lang="en-US" sz="3200" dirty="0" smtClean="0"/>
          </a:p>
          <a:p>
            <a:pPr>
              <a:buSzPct val="70000"/>
            </a:pPr>
            <a:r>
              <a:rPr lang="en-US" sz="3200" dirty="0" smtClean="0"/>
              <a:t>CD with Design Manual available</a:t>
            </a:r>
          </a:p>
          <a:p>
            <a:pPr>
              <a:buSzPct val="70000"/>
            </a:pPr>
            <a:r>
              <a:rPr lang="en-US" sz="3200" dirty="0" smtClean="0"/>
              <a:t>Thank You for attending!</a:t>
            </a:r>
            <a:endParaRPr lang="en-US" sz="3200" dirty="0"/>
          </a:p>
        </p:txBody>
      </p:sp>
    </p:spTree>
    <p:extLst>
      <p:ext uri="{BB962C8B-B14F-4D97-AF65-F5344CB8AC3E}">
        <p14:creationId xmlns:p14="http://schemas.microsoft.com/office/powerpoint/2010/main" val="4137928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49824"/>
            <a:ext cx="8042276" cy="4343400"/>
          </a:xfrm>
        </p:spPr>
        <p:txBody>
          <a:bodyPr>
            <a:noAutofit/>
          </a:bodyPr>
          <a:lstStyle/>
          <a:p>
            <a:pPr>
              <a:spcBef>
                <a:spcPts val="0"/>
              </a:spcBef>
              <a:spcAft>
                <a:spcPts val="600"/>
              </a:spcAft>
              <a:buSzPct val="95000"/>
            </a:pPr>
            <a:r>
              <a:rPr lang="en-US" sz="2800" dirty="0" smtClean="0"/>
              <a:t>New process continued:</a:t>
            </a:r>
            <a:endParaRPr lang="en-US" sz="2800" dirty="0"/>
          </a:p>
          <a:p>
            <a:pPr lvl="1">
              <a:spcBef>
                <a:spcPts val="0"/>
              </a:spcBef>
              <a:spcAft>
                <a:spcPts val="600"/>
              </a:spcAft>
            </a:pPr>
            <a:r>
              <a:rPr lang="en-US" sz="2200" dirty="0"/>
              <a:t>For project sites with both onsite and offsite work proposed as part of development, plans may be submitted covering both as a joint Site Development Permit with an attached ROW Construction </a:t>
            </a:r>
            <a:r>
              <a:rPr lang="en-US" sz="2200" dirty="0" smtClean="0"/>
              <a:t>Permit or Work Order Permit</a:t>
            </a:r>
            <a:endParaRPr lang="en-US" sz="2200" dirty="0"/>
          </a:p>
          <a:p>
            <a:pPr lvl="1">
              <a:spcBef>
                <a:spcPts val="0"/>
              </a:spcBef>
              <a:spcAft>
                <a:spcPts val="600"/>
              </a:spcAft>
            </a:pPr>
            <a:r>
              <a:rPr lang="en-US" sz="2200" dirty="0"/>
              <a:t>Intended to speed up approval process by allowing one plan set for entire </a:t>
            </a:r>
            <a:r>
              <a:rPr lang="en-US" sz="2200" dirty="0" smtClean="0"/>
              <a:t>development, and avoid potential conflict points between plan sets.</a:t>
            </a:r>
            <a:endParaRPr lang="en-US" sz="2200" dirty="0"/>
          </a:p>
          <a:p>
            <a:pPr lvl="1">
              <a:spcBef>
                <a:spcPts val="0"/>
              </a:spcBef>
              <a:spcAft>
                <a:spcPts val="600"/>
              </a:spcAft>
            </a:pPr>
            <a:r>
              <a:rPr lang="en-US" sz="2200" dirty="0"/>
              <a:t>Transition will occur as part of the new permitting software, </a:t>
            </a:r>
            <a:r>
              <a:rPr lang="en-US" sz="2200" dirty="0" smtClean="0"/>
              <a:t>Accela.  Projected for Late January 2016.</a:t>
            </a:r>
            <a:endParaRPr lang="en-US" sz="2200" dirty="0"/>
          </a:p>
        </p:txBody>
      </p:sp>
      <p:sp>
        <p:nvSpPr>
          <p:cNvPr id="4" name="Title 1"/>
          <p:cNvSpPr txBox="1">
            <a:spLocks/>
          </p:cNvSpPr>
          <p:nvPr/>
        </p:nvSpPr>
        <p:spPr>
          <a:xfrm>
            <a:off x="644524" y="0"/>
            <a:ext cx="8042276" cy="194982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000" dirty="0" smtClean="0"/>
              <a:t>Chapter 2 – Right-of-Way/Site Permitting and Local Improvement Districts</a:t>
            </a:r>
            <a:endParaRPr lang="en-US" sz="4000" dirty="0"/>
          </a:p>
        </p:txBody>
      </p:sp>
    </p:spTree>
    <p:extLst>
      <p:ext uri="{BB962C8B-B14F-4D97-AF65-F5344CB8AC3E}">
        <p14:creationId xmlns:p14="http://schemas.microsoft.com/office/powerpoint/2010/main" val="417124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42276" cy="1905000"/>
          </a:xfrm>
        </p:spPr>
        <p:txBody>
          <a:bodyPr/>
          <a:lstStyle/>
          <a:p>
            <a:r>
              <a:rPr lang="en-US" sz="4000" dirty="0" smtClean="0"/>
              <a:t>Chapter 3 – Site Development Permit and Right-of-Way Construction Plan Format</a:t>
            </a:r>
            <a:endParaRPr lang="en-US" sz="4000" dirty="0"/>
          </a:p>
        </p:txBody>
      </p:sp>
      <p:sp>
        <p:nvSpPr>
          <p:cNvPr id="3" name="Content Placeholder 2"/>
          <p:cNvSpPr>
            <a:spLocks noGrp="1"/>
          </p:cNvSpPr>
          <p:nvPr>
            <p:ph idx="1"/>
          </p:nvPr>
        </p:nvSpPr>
        <p:spPr>
          <a:xfrm>
            <a:off x="457200" y="2039886"/>
            <a:ext cx="8229600" cy="3217914"/>
          </a:xfrm>
        </p:spPr>
        <p:txBody>
          <a:bodyPr>
            <a:normAutofit/>
          </a:bodyPr>
          <a:lstStyle/>
          <a:p>
            <a:pPr lvl="0">
              <a:spcBef>
                <a:spcPts val="0"/>
              </a:spcBef>
              <a:spcAft>
                <a:spcPts val="600"/>
              </a:spcAft>
              <a:buSzPct val="95000"/>
            </a:pPr>
            <a:r>
              <a:rPr lang="en-US" sz="2800" dirty="0"/>
              <a:t>Updated </a:t>
            </a:r>
            <a:r>
              <a:rPr lang="en-US" sz="2800" dirty="0" smtClean="0"/>
              <a:t>chapter </a:t>
            </a:r>
            <a:r>
              <a:rPr lang="en-US" sz="2800" dirty="0"/>
              <a:t>to reflect new permit naming:</a:t>
            </a:r>
          </a:p>
          <a:p>
            <a:pPr lvl="1">
              <a:spcBef>
                <a:spcPts val="0"/>
              </a:spcBef>
              <a:spcAft>
                <a:spcPts val="600"/>
              </a:spcAft>
              <a:buSzPct val="95000"/>
            </a:pPr>
            <a:r>
              <a:rPr lang="en-US" sz="2400" i="1" dirty="0"/>
              <a:t>No major </a:t>
            </a:r>
            <a:r>
              <a:rPr lang="en-US" sz="2400" i="1" dirty="0" smtClean="0"/>
              <a:t>changes</a:t>
            </a:r>
            <a:endParaRPr lang="en-US" sz="2400" dirty="0"/>
          </a:p>
          <a:p>
            <a:pPr lvl="1">
              <a:spcBef>
                <a:spcPts val="0"/>
              </a:spcBef>
              <a:spcAft>
                <a:spcPts val="600"/>
              </a:spcAft>
              <a:buSzPct val="95000"/>
            </a:pPr>
            <a:r>
              <a:rPr lang="en-US" sz="2400" dirty="0"/>
              <a:t>Updated references to new </a:t>
            </a:r>
            <a:r>
              <a:rPr lang="en-US" sz="2400" dirty="0" smtClean="0"/>
              <a:t>permits</a:t>
            </a:r>
          </a:p>
          <a:p>
            <a:pPr lvl="1">
              <a:spcBef>
                <a:spcPts val="0"/>
              </a:spcBef>
              <a:spcAft>
                <a:spcPts val="600"/>
              </a:spcAft>
              <a:buSzPct val="95000"/>
            </a:pPr>
            <a:r>
              <a:rPr lang="en-US" sz="2400" dirty="0" smtClean="0"/>
              <a:t>For combined onsite and offsite plan sets, requires the use of City border template.</a:t>
            </a:r>
            <a:endParaRPr lang="en-US" sz="2400" dirty="0"/>
          </a:p>
          <a:p>
            <a:pPr lvl="1">
              <a:spcBef>
                <a:spcPts val="0"/>
              </a:spcBef>
              <a:spcAft>
                <a:spcPts val="600"/>
              </a:spcAft>
              <a:buSzPct val="95000"/>
            </a:pPr>
            <a:r>
              <a:rPr lang="en-US" sz="2400" dirty="0"/>
              <a:t>Discussion of </a:t>
            </a:r>
            <a:r>
              <a:rPr lang="en-US" sz="2400" dirty="0" smtClean="0"/>
              <a:t>differences between capital delivery projects, and private development projects.</a:t>
            </a:r>
            <a:endParaRPr lang="en-US" sz="2400" dirty="0"/>
          </a:p>
          <a:p>
            <a:endParaRPr lang="en-US" dirty="0"/>
          </a:p>
        </p:txBody>
      </p:sp>
    </p:spTree>
    <p:extLst>
      <p:ext uri="{BB962C8B-B14F-4D97-AF65-F5344CB8AC3E}">
        <p14:creationId xmlns:p14="http://schemas.microsoft.com/office/powerpoint/2010/main" val="313621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427201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682532"/>
          </a:xfrm>
        </p:spPr>
        <p:txBody>
          <a:bodyPr/>
          <a:lstStyle/>
          <a:p>
            <a:r>
              <a:rPr lang="en-US" sz="4000" dirty="0" smtClean="0"/>
              <a:t>Chapter 4 – Street Design</a:t>
            </a:r>
            <a:endParaRPr lang="en-US" sz="4000" dirty="0"/>
          </a:p>
        </p:txBody>
      </p:sp>
      <p:sp>
        <p:nvSpPr>
          <p:cNvPr id="3" name="Content Placeholder 2"/>
          <p:cNvSpPr>
            <a:spLocks noGrp="1"/>
          </p:cNvSpPr>
          <p:nvPr>
            <p:ph idx="1"/>
          </p:nvPr>
        </p:nvSpPr>
        <p:spPr>
          <a:xfrm>
            <a:off x="533400" y="1219200"/>
            <a:ext cx="8042276" cy="4343400"/>
          </a:xfrm>
        </p:spPr>
        <p:txBody>
          <a:bodyPr>
            <a:normAutofit fontScale="92500" lnSpcReduction="20000"/>
          </a:bodyPr>
          <a:lstStyle/>
          <a:p>
            <a:pPr>
              <a:buSzPct val="80000"/>
            </a:pPr>
            <a:r>
              <a:rPr lang="en-US" sz="3000" dirty="0" smtClean="0"/>
              <a:t>Updated the geometric design references and cross-sections</a:t>
            </a:r>
          </a:p>
          <a:p>
            <a:pPr>
              <a:buSzPct val="80000"/>
            </a:pPr>
            <a:r>
              <a:rPr lang="en-US" sz="3000" i="1" dirty="0" smtClean="0"/>
              <a:t>Street Typologies </a:t>
            </a:r>
            <a:r>
              <a:rPr lang="en-US" sz="3000" dirty="0" smtClean="0"/>
              <a:t>introduced</a:t>
            </a:r>
          </a:p>
          <a:p>
            <a:pPr>
              <a:buSzPct val="80000"/>
            </a:pPr>
            <a:r>
              <a:rPr lang="en-US" sz="3000" dirty="0" smtClean="0"/>
              <a:t>Clarified information about access to/from the street system</a:t>
            </a:r>
          </a:p>
          <a:p>
            <a:pPr>
              <a:buSzPct val="80000"/>
            </a:pPr>
            <a:r>
              <a:rPr lang="en-US" sz="3000" dirty="0" smtClean="0"/>
              <a:t>Mobility (pedestrian) facilities updated </a:t>
            </a:r>
          </a:p>
          <a:p>
            <a:pPr>
              <a:buSzPct val="80000"/>
            </a:pPr>
            <a:r>
              <a:rPr lang="en-US" sz="3000" dirty="0" smtClean="0"/>
              <a:t>Traffic calming guidance </a:t>
            </a:r>
          </a:p>
          <a:p>
            <a:pPr>
              <a:buSzPct val="80000"/>
            </a:pPr>
            <a:r>
              <a:rPr lang="en-US" sz="3000" dirty="0" smtClean="0"/>
              <a:t>Incorporated Green Stormwater Infrastructure</a:t>
            </a:r>
          </a:p>
          <a:p>
            <a:pPr lvl="1"/>
            <a:endParaRPr lang="en-US" dirty="0"/>
          </a:p>
        </p:txBody>
      </p:sp>
    </p:spTree>
    <p:extLst>
      <p:ext uri="{BB962C8B-B14F-4D97-AF65-F5344CB8AC3E}">
        <p14:creationId xmlns:p14="http://schemas.microsoft.com/office/powerpoint/2010/main" val="367495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1336956"/>
          </a:xfrm>
        </p:spPr>
        <p:txBody>
          <a:bodyPr/>
          <a:lstStyle/>
          <a:p>
            <a:r>
              <a:rPr lang="en-US" sz="4000" dirty="0" smtClean="0"/>
              <a:t>Chapter 4 – Street Design</a:t>
            </a:r>
            <a:br>
              <a:rPr lang="en-US" sz="4000" dirty="0" smtClean="0"/>
            </a:br>
            <a:r>
              <a:rPr lang="en-US" sz="3200" dirty="0" smtClean="0"/>
              <a:t>Geometric Design</a:t>
            </a:r>
            <a:endParaRPr lang="en-US" sz="3200" dirty="0"/>
          </a:p>
        </p:txBody>
      </p:sp>
      <p:sp>
        <p:nvSpPr>
          <p:cNvPr id="3" name="Content Placeholder 2"/>
          <p:cNvSpPr>
            <a:spLocks noGrp="1"/>
          </p:cNvSpPr>
          <p:nvPr>
            <p:ph idx="1"/>
          </p:nvPr>
        </p:nvSpPr>
        <p:spPr>
          <a:xfrm>
            <a:off x="457200" y="1752600"/>
            <a:ext cx="8229600" cy="4023360"/>
          </a:xfrm>
        </p:spPr>
        <p:txBody>
          <a:bodyPr>
            <a:noAutofit/>
          </a:bodyPr>
          <a:lstStyle/>
          <a:p>
            <a:pPr>
              <a:spcBef>
                <a:spcPts val="0"/>
              </a:spcBef>
              <a:spcAft>
                <a:spcPts val="600"/>
              </a:spcAft>
              <a:buSzPct val="85000"/>
            </a:pPr>
            <a:r>
              <a:rPr lang="en-US" sz="2800" dirty="0" smtClean="0"/>
              <a:t>Updated references to design </a:t>
            </a:r>
            <a:r>
              <a:rPr lang="en-US" sz="2800" dirty="0"/>
              <a:t>guidelines documents and </a:t>
            </a:r>
            <a:r>
              <a:rPr lang="en-US" sz="2800" dirty="0" smtClean="0"/>
              <a:t>policies</a:t>
            </a:r>
          </a:p>
          <a:p>
            <a:pPr>
              <a:spcBef>
                <a:spcPts val="0"/>
              </a:spcBef>
              <a:spcAft>
                <a:spcPts val="600"/>
              </a:spcAft>
              <a:buSzPct val="85000"/>
            </a:pPr>
            <a:r>
              <a:rPr lang="en-US" sz="2800" dirty="0" smtClean="0"/>
              <a:t>Clarified ambiguities</a:t>
            </a:r>
          </a:p>
          <a:p>
            <a:pPr>
              <a:spcBef>
                <a:spcPts val="0"/>
              </a:spcBef>
              <a:spcAft>
                <a:spcPts val="600"/>
              </a:spcAft>
              <a:buSzPct val="85000"/>
            </a:pPr>
            <a:r>
              <a:rPr lang="en-US" sz="2800" dirty="0" smtClean="0"/>
              <a:t>Continued reliance on AASHTO Policy (“Green Book”)</a:t>
            </a:r>
          </a:p>
          <a:p>
            <a:pPr>
              <a:spcBef>
                <a:spcPts val="0"/>
              </a:spcBef>
              <a:spcAft>
                <a:spcPts val="600"/>
              </a:spcAft>
              <a:buSzPct val="85000"/>
            </a:pPr>
            <a:r>
              <a:rPr lang="en-US" sz="2800" dirty="0" smtClean="0"/>
              <a:t>Revised information on straight grades and grade breaks</a:t>
            </a:r>
            <a:endParaRPr lang="en-US" sz="2800" dirty="0"/>
          </a:p>
          <a:p>
            <a:pPr>
              <a:spcBef>
                <a:spcPts val="0"/>
              </a:spcBef>
              <a:spcAft>
                <a:spcPts val="600"/>
              </a:spcAft>
              <a:buSzPct val="85000"/>
            </a:pPr>
            <a:r>
              <a:rPr lang="en-US" sz="2800" dirty="0" smtClean="0"/>
              <a:t>Provides details about roadway cross-sections</a:t>
            </a:r>
            <a:endParaRPr lang="en-US" sz="2800" dirty="0"/>
          </a:p>
        </p:txBody>
      </p:sp>
    </p:spTree>
    <p:extLst>
      <p:ext uri="{BB962C8B-B14F-4D97-AF65-F5344CB8AC3E}">
        <p14:creationId xmlns:p14="http://schemas.microsoft.com/office/powerpoint/2010/main" val="661810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
            <a:ext cx="8229600" cy="1255395"/>
          </a:xfrm>
        </p:spPr>
        <p:txBody>
          <a:bodyPr>
            <a:noAutofit/>
          </a:bodyPr>
          <a:lstStyle/>
          <a:p>
            <a:r>
              <a:rPr lang="en-US" sz="4000" dirty="0"/>
              <a:t>Chapter 4 – Street Design</a:t>
            </a:r>
            <a:br>
              <a:rPr lang="en-US" sz="4000" dirty="0"/>
            </a:br>
            <a:r>
              <a:rPr lang="en-US" sz="3200" dirty="0"/>
              <a:t>Geometric Design</a:t>
            </a: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25" y="1362075"/>
            <a:ext cx="71437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3276600"/>
            <a:ext cx="7467599" cy="321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162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Chapter </a:t>
            </a:r>
            <a:r>
              <a:rPr lang="en-US" sz="4000" dirty="0"/>
              <a:t>4 – </a:t>
            </a:r>
            <a:r>
              <a:rPr lang="en-US" sz="4000" dirty="0" smtClean="0"/>
              <a:t>Street Design</a:t>
            </a:r>
            <a:r>
              <a:rPr lang="en-US" sz="3200" dirty="0" smtClean="0"/>
              <a:t/>
            </a:r>
            <a:br>
              <a:rPr lang="en-US" sz="3200" dirty="0" smtClean="0"/>
            </a:br>
            <a:r>
              <a:rPr lang="en-US" sz="3200" dirty="0" smtClean="0"/>
              <a:t>Overview Comparison</a:t>
            </a:r>
            <a:endParaRPr lang="en-US" sz="3200" dirty="0"/>
          </a:p>
        </p:txBody>
      </p:sp>
      <p:sp>
        <p:nvSpPr>
          <p:cNvPr id="5" name="Text Placeholder 4"/>
          <p:cNvSpPr>
            <a:spLocks noGrp="1"/>
          </p:cNvSpPr>
          <p:nvPr>
            <p:ph type="body" idx="1"/>
          </p:nvPr>
        </p:nvSpPr>
        <p:spPr>
          <a:xfrm>
            <a:off x="533400" y="1447800"/>
            <a:ext cx="3840480" cy="527711"/>
          </a:xfrm>
        </p:spPr>
        <p:txBody>
          <a:bodyPr/>
          <a:lstStyle/>
          <a:p>
            <a:pPr algn="ctr"/>
            <a:r>
              <a:rPr lang="en-US" u="sng" dirty="0" smtClean="0"/>
              <a:t>2016 Sections/Topics</a:t>
            </a:r>
            <a:endParaRPr lang="en-US" u="sng" dirty="0"/>
          </a:p>
        </p:txBody>
      </p:sp>
      <p:sp>
        <p:nvSpPr>
          <p:cNvPr id="6" name="Content Placeholder 5"/>
          <p:cNvSpPr>
            <a:spLocks noGrp="1"/>
          </p:cNvSpPr>
          <p:nvPr>
            <p:ph sz="half" idx="2"/>
          </p:nvPr>
        </p:nvSpPr>
        <p:spPr>
          <a:xfrm>
            <a:off x="533400" y="2057400"/>
            <a:ext cx="3840480" cy="4434385"/>
          </a:xfrm>
        </p:spPr>
        <p:txBody>
          <a:bodyPr>
            <a:normAutofit/>
          </a:bodyPr>
          <a:lstStyle/>
          <a:p>
            <a:pPr>
              <a:spcBef>
                <a:spcPts val="600"/>
              </a:spcBef>
            </a:pPr>
            <a:r>
              <a:rPr lang="en-US" dirty="0" smtClean="0">
                <a:solidFill>
                  <a:srgbClr val="00B050"/>
                </a:solidFill>
              </a:rPr>
              <a:t>Street Typologies</a:t>
            </a:r>
          </a:p>
          <a:p>
            <a:pPr>
              <a:spcBef>
                <a:spcPts val="600"/>
              </a:spcBef>
            </a:pPr>
            <a:r>
              <a:rPr lang="en-US" dirty="0" smtClean="0"/>
              <a:t>Basis for Geometric Design</a:t>
            </a:r>
          </a:p>
          <a:p>
            <a:pPr>
              <a:spcBef>
                <a:spcPts val="600"/>
              </a:spcBef>
            </a:pPr>
            <a:r>
              <a:rPr lang="en-US" dirty="0" smtClean="0"/>
              <a:t>Geometric Design	</a:t>
            </a:r>
          </a:p>
          <a:p>
            <a:pPr>
              <a:spcBef>
                <a:spcPts val="600"/>
              </a:spcBef>
            </a:pPr>
            <a:r>
              <a:rPr lang="en-US" dirty="0" smtClean="0">
                <a:solidFill>
                  <a:srgbClr val="00B050"/>
                </a:solidFill>
              </a:rPr>
              <a:t>Roadway </a:t>
            </a:r>
            <a:r>
              <a:rPr lang="en-US" dirty="0" smtClean="0"/>
              <a:t>Intersections</a:t>
            </a:r>
          </a:p>
          <a:p>
            <a:pPr>
              <a:spcBef>
                <a:spcPts val="600"/>
              </a:spcBef>
            </a:pPr>
            <a:r>
              <a:rPr lang="en-US" dirty="0" smtClean="0"/>
              <a:t>Street Section</a:t>
            </a:r>
          </a:p>
          <a:p>
            <a:pPr>
              <a:spcBef>
                <a:spcPts val="600"/>
              </a:spcBef>
            </a:pPr>
            <a:r>
              <a:rPr lang="en-US" dirty="0" smtClean="0"/>
              <a:t>Access (</a:t>
            </a:r>
            <a:r>
              <a:rPr lang="en-US" dirty="0" smtClean="0">
                <a:solidFill>
                  <a:srgbClr val="00B050"/>
                </a:solidFill>
              </a:rPr>
              <a:t>includes Dead Ends, et. al</a:t>
            </a:r>
            <a:r>
              <a:rPr lang="en-US" dirty="0" smtClean="0"/>
              <a:t>)</a:t>
            </a:r>
            <a:endParaRPr lang="en-US" dirty="0"/>
          </a:p>
          <a:p>
            <a:pPr>
              <a:spcBef>
                <a:spcPts val="600"/>
              </a:spcBef>
            </a:pPr>
            <a:r>
              <a:rPr lang="en-US" dirty="0" smtClean="0">
                <a:solidFill>
                  <a:srgbClr val="00B050"/>
                </a:solidFill>
              </a:rPr>
              <a:t>Mobility</a:t>
            </a:r>
            <a:r>
              <a:rPr lang="en-US" dirty="0" smtClean="0"/>
              <a:t> Facilities</a:t>
            </a:r>
          </a:p>
          <a:p>
            <a:pPr>
              <a:spcBef>
                <a:spcPts val="600"/>
              </a:spcBef>
            </a:pPr>
            <a:r>
              <a:rPr lang="en-US" dirty="0" smtClean="0"/>
              <a:t>Monumentation</a:t>
            </a:r>
          </a:p>
          <a:p>
            <a:pPr>
              <a:spcBef>
                <a:spcPts val="600"/>
              </a:spcBef>
            </a:pPr>
            <a:r>
              <a:rPr lang="en-US" dirty="0" smtClean="0">
                <a:solidFill>
                  <a:srgbClr val="00B050"/>
                </a:solidFill>
              </a:rPr>
              <a:t>Street Amenities &amp; Additional Design Features</a:t>
            </a:r>
          </a:p>
          <a:p>
            <a:endParaRPr lang="en-US" dirty="0" smtClean="0"/>
          </a:p>
        </p:txBody>
      </p:sp>
      <p:sp>
        <p:nvSpPr>
          <p:cNvPr id="7" name="Text Placeholder 6"/>
          <p:cNvSpPr>
            <a:spLocks noGrp="1"/>
          </p:cNvSpPr>
          <p:nvPr>
            <p:ph type="body" sz="quarter" idx="3"/>
          </p:nvPr>
        </p:nvSpPr>
        <p:spPr>
          <a:xfrm>
            <a:off x="4724400" y="1524000"/>
            <a:ext cx="3840480" cy="451511"/>
          </a:xfrm>
        </p:spPr>
        <p:txBody>
          <a:bodyPr/>
          <a:lstStyle/>
          <a:p>
            <a:pPr algn="ctr"/>
            <a:r>
              <a:rPr lang="en-US" u="sng" dirty="0" smtClean="0"/>
              <a:t>2004 Sections/Topics</a:t>
            </a:r>
            <a:endParaRPr lang="en-US" u="sng" dirty="0"/>
          </a:p>
        </p:txBody>
      </p:sp>
      <p:sp>
        <p:nvSpPr>
          <p:cNvPr id="8" name="Content Placeholder 7"/>
          <p:cNvSpPr>
            <a:spLocks noGrp="1"/>
          </p:cNvSpPr>
          <p:nvPr>
            <p:ph sz="quarter" idx="4"/>
          </p:nvPr>
        </p:nvSpPr>
        <p:spPr>
          <a:xfrm>
            <a:off x="4724400" y="2057400"/>
            <a:ext cx="3840480" cy="4434385"/>
          </a:xfrm>
        </p:spPr>
        <p:txBody>
          <a:bodyPr>
            <a:noAutofit/>
          </a:bodyPr>
          <a:lstStyle/>
          <a:p>
            <a:pPr>
              <a:spcBef>
                <a:spcPts val="600"/>
              </a:spcBef>
            </a:pPr>
            <a:r>
              <a:rPr lang="en-US" dirty="0" smtClean="0">
                <a:solidFill>
                  <a:srgbClr val="FF0000"/>
                </a:solidFill>
              </a:rPr>
              <a:t>Not in previous</a:t>
            </a:r>
          </a:p>
          <a:p>
            <a:pPr>
              <a:spcBef>
                <a:spcPts val="600"/>
              </a:spcBef>
            </a:pPr>
            <a:r>
              <a:rPr lang="en-US" i="1" dirty="0" smtClean="0"/>
              <a:t>same topic</a:t>
            </a:r>
          </a:p>
          <a:p>
            <a:pPr>
              <a:spcBef>
                <a:spcPts val="600"/>
              </a:spcBef>
            </a:pPr>
            <a:r>
              <a:rPr lang="en-US" i="1" dirty="0"/>
              <a:t>same topic</a:t>
            </a:r>
          </a:p>
          <a:p>
            <a:pPr>
              <a:spcBef>
                <a:spcPts val="600"/>
              </a:spcBef>
            </a:pPr>
            <a:r>
              <a:rPr lang="en-US" dirty="0" smtClean="0"/>
              <a:t>Intersections</a:t>
            </a:r>
          </a:p>
          <a:p>
            <a:pPr>
              <a:spcBef>
                <a:spcPts val="600"/>
              </a:spcBef>
            </a:pPr>
            <a:r>
              <a:rPr lang="en-US" i="1" dirty="0"/>
              <a:t>same topic</a:t>
            </a:r>
          </a:p>
          <a:p>
            <a:pPr>
              <a:spcBef>
                <a:spcPts val="600"/>
              </a:spcBef>
            </a:pPr>
            <a:r>
              <a:rPr lang="en-US" dirty="0" smtClean="0"/>
              <a:t>Access</a:t>
            </a:r>
          </a:p>
          <a:p>
            <a:pPr>
              <a:spcBef>
                <a:spcPts val="600"/>
              </a:spcBef>
            </a:pPr>
            <a:r>
              <a:rPr lang="en-US" dirty="0" smtClean="0">
                <a:solidFill>
                  <a:srgbClr val="FF0000"/>
                </a:solidFill>
              </a:rPr>
              <a:t>Dead Ends</a:t>
            </a:r>
          </a:p>
          <a:p>
            <a:pPr>
              <a:spcBef>
                <a:spcPts val="600"/>
              </a:spcBef>
            </a:pPr>
            <a:r>
              <a:rPr lang="en-US" dirty="0" smtClean="0">
                <a:solidFill>
                  <a:srgbClr val="FF0000"/>
                </a:solidFill>
              </a:rPr>
              <a:t>Pedestrian</a:t>
            </a:r>
            <a:r>
              <a:rPr lang="en-US" dirty="0" smtClean="0"/>
              <a:t> Facilities</a:t>
            </a:r>
          </a:p>
          <a:p>
            <a:pPr>
              <a:spcBef>
                <a:spcPts val="600"/>
              </a:spcBef>
            </a:pPr>
            <a:r>
              <a:rPr lang="en-US" i="1" dirty="0"/>
              <a:t>same topic</a:t>
            </a:r>
          </a:p>
          <a:p>
            <a:pPr>
              <a:spcBef>
                <a:spcPts val="600"/>
              </a:spcBef>
            </a:pPr>
            <a:r>
              <a:rPr lang="en-US" dirty="0" smtClean="0">
                <a:solidFill>
                  <a:srgbClr val="FF0000"/>
                </a:solidFill>
              </a:rPr>
              <a:t>Additional Street Design Considerations</a:t>
            </a:r>
            <a:endParaRPr lang="en-US" dirty="0">
              <a:solidFill>
                <a:srgbClr val="FF0000"/>
              </a:solidFill>
            </a:endParaRPr>
          </a:p>
        </p:txBody>
      </p:sp>
    </p:spTree>
    <p:extLst>
      <p:ext uri="{BB962C8B-B14F-4D97-AF65-F5344CB8AC3E}">
        <p14:creationId xmlns:p14="http://schemas.microsoft.com/office/powerpoint/2010/main" val="10792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07576"/>
            <a:ext cx="8042276" cy="730624"/>
          </a:xfrm>
        </p:spPr>
        <p:txBody>
          <a:bodyPr>
            <a:normAutofit fontScale="90000"/>
          </a:bodyPr>
          <a:lstStyle/>
          <a:p>
            <a:r>
              <a:rPr lang="en-US" sz="4400" dirty="0" smtClean="0"/>
              <a:t>Street Typologies</a:t>
            </a:r>
            <a:endParaRPr lang="en-US" sz="3600" i="1" dirty="0"/>
          </a:p>
        </p:txBody>
      </p:sp>
      <p:sp>
        <p:nvSpPr>
          <p:cNvPr id="6" name="Content Placeholder 5"/>
          <p:cNvSpPr>
            <a:spLocks noGrp="1"/>
          </p:cNvSpPr>
          <p:nvPr>
            <p:ph sz="half" idx="2"/>
          </p:nvPr>
        </p:nvSpPr>
        <p:spPr>
          <a:xfrm>
            <a:off x="457200" y="838200"/>
            <a:ext cx="8001000" cy="4800600"/>
          </a:xfrm>
        </p:spPr>
        <p:txBody>
          <a:bodyPr>
            <a:noAutofit/>
          </a:bodyPr>
          <a:lstStyle/>
          <a:p>
            <a:r>
              <a:rPr lang="en-US" sz="2400" dirty="0" smtClean="0"/>
              <a:t>Identifying Street Classification and/or Street Type</a:t>
            </a:r>
          </a:p>
          <a:p>
            <a:pPr lvl="1"/>
            <a:r>
              <a:rPr lang="en-US" sz="2000" dirty="0"/>
              <a:t>R</a:t>
            </a:r>
            <a:r>
              <a:rPr lang="en-US" sz="2000" dirty="0" smtClean="0"/>
              <a:t>eferences </a:t>
            </a:r>
            <a:r>
              <a:rPr lang="en-US" sz="2000" dirty="0"/>
              <a:t>pertinent </a:t>
            </a:r>
            <a:r>
              <a:rPr lang="en-US" sz="2000" dirty="0" smtClean="0"/>
              <a:t>resources </a:t>
            </a:r>
            <a:r>
              <a:rPr lang="en-US" sz="2000" dirty="0"/>
              <a:t>(Comp </a:t>
            </a:r>
            <a:r>
              <a:rPr lang="en-US" sz="2000" dirty="0" smtClean="0"/>
              <a:t>Plan/TMP, </a:t>
            </a:r>
            <a:r>
              <a:rPr lang="en-US" sz="2000" dirty="0"/>
              <a:t>arterials, speed limits, transit routes, pedestrian streets, adopted design guidelines)</a:t>
            </a:r>
            <a:endParaRPr lang="en-US" sz="2000" dirty="0" smtClean="0"/>
          </a:p>
          <a:p>
            <a:r>
              <a:rPr lang="en-US" sz="2400" dirty="0" smtClean="0"/>
              <a:t>Design Guidelines &amp; Resources</a:t>
            </a:r>
          </a:p>
          <a:p>
            <a:pPr lvl="1"/>
            <a:r>
              <a:rPr lang="en-US" sz="2000" dirty="0" smtClean="0"/>
              <a:t>Citywide Design Guidance</a:t>
            </a:r>
          </a:p>
          <a:p>
            <a:pPr marL="457200" lvl="1" indent="0">
              <a:buNone/>
            </a:pPr>
            <a:r>
              <a:rPr lang="en-US" sz="2000" dirty="0" smtClean="0"/>
              <a:t>     (e.g., Green Roads Community Policy &amp; Program, Comp. 	Plan/TMP, Ped &amp; Bike Guidelines)</a:t>
            </a:r>
          </a:p>
          <a:p>
            <a:pPr lvl="1"/>
            <a:r>
              <a:rPr lang="en-US" sz="2000" dirty="0" smtClean="0"/>
              <a:t>Area Specific Design Guidelines</a:t>
            </a:r>
          </a:p>
          <a:p>
            <a:pPr marL="457200" lvl="1" indent="0">
              <a:buNone/>
            </a:pPr>
            <a:r>
              <a:rPr lang="en-US" sz="2000" dirty="0" smtClean="0"/>
              <a:t>     (e.g., Complete Streets Residential Design Guidelines, CS 	Mixed-Use Centers Design Guidelines, CP-Downtown 	Element, specific subarea and corridor plans/guidelines)</a:t>
            </a:r>
          </a:p>
          <a:p>
            <a:pPr lvl="1"/>
            <a:r>
              <a:rPr lang="en-US" sz="2000" dirty="0"/>
              <a:t>Green Stormwater </a:t>
            </a:r>
            <a:r>
              <a:rPr lang="en-US" sz="2000" dirty="0" smtClean="0"/>
              <a:t>Infrastructure</a:t>
            </a:r>
            <a:endParaRPr lang="en-US" sz="2000" dirty="0"/>
          </a:p>
        </p:txBody>
      </p:sp>
    </p:spTree>
    <p:extLst>
      <p:ext uri="{BB962C8B-B14F-4D97-AF65-F5344CB8AC3E}">
        <p14:creationId xmlns:p14="http://schemas.microsoft.com/office/powerpoint/2010/main" val="2627330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8458200" cy="1219200"/>
          </a:xfrm>
        </p:spPr>
        <p:txBody>
          <a:bodyPr>
            <a:noAutofit/>
          </a:bodyPr>
          <a:lstStyle/>
          <a:p>
            <a:r>
              <a:rPr lang="en-US" sz="4000" dirty="0" smtClean="0"/>
              <a:t>Chapter 4 Section 1.3</a:t>
            </a:r>
            <a:br>
              <a:rPr lang="en-US" sz="4000" dirty="0" smtClean="0"/>
            </a:br>
            <a:r>
              <a:rPr lang="en-US" sz="4000" dirty="0" smtClean="0"/>
              <a:t>Green Stormwater Infrastructure</a:t>
            </a:r>
            <a:endParaRPr lang="en-US" sz="4000" dirty="0"/>
          </a:p>
        </p:txBody>
      </p:sp>
      <p:sp>
        <p:nvSpPr>
          <p:cNvPr id="3" name="Subtitle 2"/>
          <p:cNvSpPr>
            <a:spLocks noGrp="1"/>
          </p:cNvSpPr>
          <p:nvPr>
            <p:ph type="subTitle" idx="1"/>
          </p:nvPr>
        </p:nvSpPr>
        <p:spPr>
          <a:xfrm>
            <a:off x="609600" y="1524000"/>
            <a:ext cx="7924800" cy="4495800"/>
          </a:xfrm>
        </p:spPr>
        <p:txBody>
          <a:bodyPr>
            <a:noAutofit/>
          </a:bodyPr>
          <a:lstStyle/>
          <a:p>
            <a:pPr marL="342900" indent="-342900" algn="l">
              <a:buSzPct val="130000"/>
              <a:buFont typeface="Arial" panose="020B0604020202020204" pitchFamily="34" charset="0"/>
              <a:buChar char="•"/>
            </a:pPr>
            <a:r>
              <a:rPr lang="en-US" sz="2800" dirty="0">
                <a:solidFill>
                  <a:schemeClr val="tx1">
                    <a:lumMod val="65000"/>
                    <a:lumOff val="35000"/>
                  </a:schemeClr>
                </a:solidFill>
              </a:rPr>
              <a:t>Green Stormwater Infrastructure (GSI) is a set of distributed stormwater BMPs that seek to mimic natural systems and deliver multiple community benefits in addition to stormwater management. </a:t>
            </a:r>
            <a:endParaRPr lang="en-US" sz="2800" dirty="0" smtClean="0">
              <a:solidFill>
                <a:schemeClr val="tx1">
                  <a:lumMod val="65000"/>
                  <a:lumOff val="35000"/>
                </a:schemeClr>
              </a:solidFill>
            </a:endParaRPr>
          </a:p>
          <a:p>
            <a:pPr marL="342900" indent="-342900" algn="l">
              <a:buSzPct val="130000"/>
              <a:buFont typeface="Arial" panose="020B0604020202020204" pitchFamily="34" charset="0"/>
              <a:buChar char="•"/>
            </a:pPr>
            <a:r>
              <a:rPr lang="en-US" sz="2800" dirty="0" smtClean="0">
                <a:solidFill>
                  <a:schemeClr val="tx1">
                    <a:lumMod val="65000"/>
                    <a:lumOff val="35000"/>
                  </a:schemeClr>
                </a:solidFill>
              </a:rPr>
              <a:t>Low Impact Development (LID) BMPs are part of GSI.</a:t>
            </a:r>
            <a:endParaRPr lang="en-US" sz="2800" dirty="0">
              <a:solidFill>
                <a:schemeClr val="tx1">
                  <a:lumMod val="65000"/>
                  <a:lumOff val="35000"/>
                </a:schemeClr>
              </a:solidFill>
            </a:endParaRPr>
          </a:p>
          <a:p>
            <a:pPr marL="342900" indent="-342900" algn="l">
              <a:buSzPct val="130000"/>
              <a:buFont typeface="Arial" panose="020B0604020202020204" pitchFamily="34" charset="0"/>
              <a:buChar char="•"/>
            </a:pPr>
            <a:r>
              <a:rPr lang="en-US" sz="2800" dirty="0" smtClean="0">
                <a:solidFill>
                  <a:schemeClr val="tx1">
                    <a:lumMod val="65000"/>
                    <a:lumOff val="35000"/>
                  </a:schemeClr>
                </a:solidFill>
              </a:rPr>
              <a:t>SWMM must be followed for requirements and BMP design.</a:t>
            </a:r>
          </a:p>
          <a:p>
            <a:pPr marL="342900" indent="-342900" algn="l">
              <a:buSzPct val="130000"/>
              <a:buFont typeface="Arial" panose="020B0604020202020204" pitchFamily="34" charset="0"/>
              <a:buChar char="•"/>
            </a:pPr>
            <a:r>
              <a:rPr lang="en-US" sz="2800" dirty="0" smtClean="0">
                <a:solidFill>
                  <a:schemeClr val="tx1">
                    <a:lumMod val="65000"/>
                    <a:lumOff val="35000"/>
                  </a:schemeClr>
                </a:solidFill>
              </a:rPr>
              <a:t>Certain design criteria, construction and material requirements found in Design Manual.</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398073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 – Introductions and General Requirements</a:t>
            </a:r>
            <a:endParaRPr lang="en-US" sz="4000" dirty="0"/>
          </a:p>
        </p:txBody>
      </p:sp>
      <p:sp>
        <p:nvSpPr>
          <p:cNvPr id="3" name="Content Placeholder 2"/>
          <p:cNvSpPr>
            <a:spLocks noGrp="1"/>
          </p:cNvSpPr>
          <p:nvPr>
            <p:ph idx="1"/>
          </p:nvPr>
        </p:nvSpPr>
        <p:spPr>
          <a:xfrm>
            <a:off x="457200" y="1463040"/>
            <a:ext cx="8229600" cy="5318760"/>
          </a:xfrm>
        </p:spPr>
        <p:txBody>
          <a:bodyPr>
            <a:normAutofit/>
          </a:bodyPr>
          <a:lstStyle/>
          <a:p>
            <a:pPr>
              <a:spcBef>
                <a:spcPts val="0"/>
              </a:spcBef>
              <a:spcAft>
                <a:spcPts val="1200"/>
              </a:spcAft>
            </a:pPr>
            <a:r>
              <a:rPr lang="en-US" dirty="0" smtClean="0"/>
              <a:t>Effective January 7, 2016</a:t>
            </a:r>
          </a:p>
          <a:p>
            <a:pPr>
              <a:spcBef>
                <a:spcPts val="0"/>
              </a:spcBef>
              <a:spcAft>
                <a:spcPts val="1200"/>
              </a:spcAft>
            </a:pPr>
            <a:r>
              <a:rPr lang="en-US" dirty="0" smtClean="0"/>
              <a:t>This manual applies to construction of all street and ROW improvements including stormwater, wastewater, street lighting, traffic signalization, landscaping, ADA, and channelization.  </a:t>
            </a:r>
            <a:endParaRPr lang="en-US" dirty="0"/>
          </a:p>
          <a:p>
            <a:pPr>
              <a:spcBef>
                <a:spcPts val="0"/>
              </a:spcBef>
              <a:spcAft>
                <a:spcPts val="1200"/>
              </a:spcAft>
            </a:pPr>
            <a:r>
              <a:rPr lang="en-US" dirty="0" smtClean="0"/>
              <a:t>Designed to be used in conjunction with other local, state, and federal rules, regulations, and design standards.</a:t>
            </a:r>
          </a:p>
          <a:p>
            <a:pPr lvl="1">
              <a:spcBef>
                <a:spcPts val="0"/>
              </a:spcBef>
              <a:spcAft>
                <a:spcPts val="1200"/>
              </a:spcAft>
            </a:pPr>
            <a:r>
              <a:rPr lang="en-US" dirty="0" smtClean="0"/>
              <a:t>WSDOT Standard Plans</a:t>
            </a:r>
          </a:p>
          <a:p>
            <a:pPr lvl="1">
              <a:spcBef>
                <a:spcPts val="0"/>
              </a:spcBef>
              <a:spcAft>
                <a:spcPts val="1200"/>
              </a:spcAft>
            </a:pPr>
            <a:r>
              <a:rPr lang="en-US" dirty="0" smtClean="0"/>
              <a:t>City of Tacoma Standard Plans</a:t>
            </a:r>
          </a:p>
          <a:p>
            <a:pPr lvl="1">
              <a:spcBef>
                <a:spcPts val="0"/>
              </a:spcBef>
              <a:spcAft>
                <a:spcPts val="1200"/>
              </a:spcAft>
            </a:pPr>
            <a:r>
              <a:rPr lang="en-US" dirty="0" smtClean="0"/>
              <a:t>City of Tacoma General Special Provisions (GSPs)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77651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Chapter 4 Section 1.3</a:t>
            </a:r>
            <a:br>
              <a:rPr lang="en-US" sz="4000" dirty="0" smtClean="0"/>
            </a:br>
            <a:r>
              <a:rPr lang="en-US" sz="4000" dirty="0" smtClean="0"/>
              <a:t>Green Stormwater Infrastructure</a:t>
            </a:r>
            <a:endParaRPr lang="en-US" sz="4000" dirty="0"/>
          </a:p>
        </p:txBody>
      </p:sp>
      <p:sp>
        <p:nvSpPr>
          <p:cNvPr id="3" name="Content Placeholder 2"/>
          <p:cNvSpPr>
            <a:spLocks noGrp="1"/>
          </p:cNvSpPr>
          <p:nvPr>
            <p:ph idx="1"/>
          </p:nvPr>
        </p:nvSpPr>
        <p:spPr>
          <a:xfrm>
            <a:off x="457200" y="1463040"/>
            <a:ext cx="8229600" cy="5166360"/>
          </a:xfrm>
        </p:spPr>
        <p:txBody>
          <a:bodyPr>
            <a:normAutofit/>
          </a:bodyPr>
          <a:lstStyle/>
          <a:p>
            <a:r>
              <a:rPr lang="en-US" sz="2800" dirty="0" smtClean="0"/>
              <a:t>Permeable Pavement</a:t>
            </a:r>
          </a:p>
          <a:p>
            <a:pPr lvl="1"/>
            <a:r>
              <a:rPr lang="en-US" dirty="0" smtClean="0"/>
              <a:t>SWMM BMP L633</a:t>
            </a:r>
          </a:p>
          <a:p>
            <a:pPr lvl="1"/>
            <a:r>
              <a:rPr lang="en-US" dirty="0" smtClean="0"/>
              <a:t>Standard Details – in development</a:t>
            </a:r>
          </a:p>
          <a:p>
            <a:pPr lvl="1"/>
            <a:r>
              <a:rPr lang="en-US" dirty="0" smtClean="0"/>
              <a:t>Subgrade Preparation Section 5.4.1</a:t>
            </a:r>
          </a:p>
          <a:p>
            <a:pPr lvl="1"/>
            <a:r>
              <a:rPr lang="en-US" dirty="0" smtClean="0"/>
              <a:t>Permeable Ballast Base Course  Section 5.5.1</a:t>
            </a:r>
          </a:p>
          <a:p>
            <a:pPr lvl="1"/>
            <a:r>
              <a:rPr lang="en-US" dirty="0" smtClean="0"/>
              <a:t>Section Design per Std. Plan PD-01 and PD-02</a:t>
            </a:r>
          </a:p>
          <a:p>
            <a:pPr lvl="1"/>
            <a:r>
              <a:rPr lang="en-US" i="1" dirty="0" smtClean="0"/>
              <a:t>In Progress </a:t>
            </a:r>
            <a:r>
              <a:rPr lang="en-US" dirty="0" smtClean="0"/>
              <a:t>- Wearing Surfaces</a:t>
            </a:r>
          </a:p>
          <a:p>
            <a:pPr marL="747713" lvl="1" indent="0">
              <a:buNone/>
            </a:pPr>
            <a:r>
              <a:rPr lang="en-US" dirty="0" smtClean="0">
                <a:hlinkClick r:id="rId3"/>
              </a:rPr>
              <a:t>www.cityoftacoma.org/permeablepavement</a:t>
            </a:r>
            <a:endParaRPr lang="en-US" dirty="0" smtClean="0"/>
          </a:p>
          <a:p>
            <a:r>
              <a:rPr lang="en-US" sz="2800" dirty="0" smtClean="0"/>
              <a:t>Bioretention</a:t>
            </a:r>
          </a:p>
          <a:p>
            <a:pPr lvl="1"/>
            <a:r>
              <a:rPr lang="en-US" dirty="0" smtClean="0"/>
              <a:t>SWMM BMP L630</a:t>
            </a:r>
          </a:p>
          <a:p>
            <a:pPr lvl="1"/>
            <a:r>
              <a:rPr lang="en-US" dirty="0" smtClean="0"/>
              <a:t>Standard Details – in development</a:t>
            </a:r>
          </a:p>
          <a:p>
            <a:endParaRPr lang="en-US" dirty="0"/>
          </a:p>
        </p:txBody>
      </p:sp>
    </p:spTree>
    <p:extLst>
      <p:ext uri="{BB962C8B-B14F-4D97-AF65-F5344CB8AC3E}">
        <p14:creationId xmlns:p14="http://schemas.microsoft.com/office/powerpoint/2010/main" val="2924069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295400"/>
          </a:xfrm>
        </p:spPr>
        <p:txBody>
          <a:bodyPr>
            <a:noAutofit/>
          </a:bodyPr>
          <a:lstStyle/>
          <a:p>
            <a:r>
              <a:rPr lang="en-US" sz="4000" dirty="0" smtClean="0"/>
              <a:t>Preferred Green Stormwater Infrastructure Guide</a:t>
            </a:r>
            <a:endParaRPr lang="en-US" sz="4000" dirty="0"/>
          </a:p>
        </p:txBody>
      </p:sp>
      <p:graphicFrame>
        <p:nvGraphicFramePr>
          <p:cNvPr id="5" name="Content Placeholder 7"/>
          <p:cNvGraphicFramePr>
            <a:graphicFrameLocks/>
          </p:cNvGraphicFramePr>
          <p:nvPr>
            <p:extLst>
              <p:ext uri="{D42A27DB-BD31-4B8C-83A1-F6EECF244321}">
                <p14:modId xmlns:p14="http://schemas.microsoft.com/office/powerpoint/2010/main" val="26611512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537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42276" cy="1143000"/>
          </a:xfrm>
        </p:spPr>
        <p:txBody>
          <a:bodyPr>
            <a:normAutofit fontScale="90000"/>
          </a:bodyPr>
          <a:lstStyle/>
          <a:p>
            <a:r>
              <a:rPr lang="en-US" sz="4400" dirty="0" smtClean="0"/>
              <a:t>Access</a:t>
            </a:r>
            <a:r>
              <a:rPr lang="en-US" dirty="0" smtClean="0"/>
              <a:t/>
            </a:r>
            <a:br>
              <a:rPr lang="en-US" dirty="0" smtClean="0"/>
            </a:br>
            <a:r>
              <a:rPr lang="en-US" sz="3600" i="1" dirty="0" smtClean="0"/>
              <a:t>Overall Comparison</a:t>
            </a:r>
            <a:endParaRPr lang="en-US" sz="3600" i="1" dirty="0"/>
          </a:p>
        </p:txBody>
      </p:sp>
      <p:sp>
        <p:nvSpPr>
          <p:cNvPr id="5" name="Text Placeholder 4"/>
          <p:cNvSpPr>
            <a:spLocks noGrp="1"/>
          </p:cNvSpPr>
          <p:nvPr>
            <p:ph type="body" idx="1"/>
          </p:nvPr>
        </p:nvSpPr>
        <p:spPr>
          <a:xfrm>
            <a:off x="533400" y="1295400"/>
            <a:ext cx="3840480" cy="750887"/>
          </a:xfrm>
        </p:spPr>
        <p:txBody>
          <a:bodyPr>
            <a:normAutofit fontScale="92500" lnSpcReduction="10000"/>
          </a:bodyPr>
          <a:lstStyle/>
          <a:p>
            <a:pPr algn="ctr"/>
            <a:r>
              <a:rPr lang="en-US" u="sng" dirty="0" smtClean="0"/>
              <a:t>Access Section</a:t>
            </a:r>
          </a:p>
          <a:p>
            <a:pPr algn="ctr"/>
            <a:r>
              <a:rPr lang="en-US" u="sng" dirty="0" smtClean="0"/>
              <a:t>2016 Design Manual</a:t>
            </a:r>
            <a:endParaRPr lang="en-US" u="sng" dirty="0"/>
          </a:p>
        </p:txBody>
      </p:sp>
      <p:sp>
        <p:nvSpPr>
          <p:cNvPr id="6" name="Content Placeholder 5"/>
          <p:cNvSpPr>
            <a:spLocks noGrp="1"/>
          </p:cNvSpPr>
          <p:nvPr>
            <p:ph sz="half" idx="2"/>
          </p:nvPr>
        </p:nvSpPr>
        <p:spPr>
          <a:xfrm>
            <a:off x="533400" y="2133600"/>
            <a:ext cx="3840480" cy="4053385"/>
          </a:xfrm>
        </p:spPr>
        <p:txBody>
          <a:bodyPr>
            <a:normAutofit fontScale="25000" lnSpcReduction="20000"/>
          </a:bodyPr>
          <a:lstStyle/>
          <a:p>
            <a:pPr marL="0" indent="0">
              <a:spcBef>
                <a:spcPts val="0"/>
              </a:spcBef>
              <a:spcAft>
                <a:spcPts val="600"/>
              </a:spcAft>
              <a:buNone/>
            </a:pPr>
            <a:r>
              <a:rPr lang="en-US" sz="8000" dirty="0" smtClean="0"/>
              <a:t>Subsections of: </a:t>
            </a:r>
          </a:p>
          <a:p>
            <a:pPr>
              <a:spcBef>
                <a:spcPts val="0"/>
              </a:spcBef>
              <a:spcAft>
                <a:spcPts val="600"/>
              </a:spcAft>
            </a:pPr>
            <a:r>
              <a:rPr lang="en-US" sz="8000" dirty="0" smtClean="0">
                <a:solidFill>
                  <a:srgbClr val="00B050"/>
                </a:solidFill>
              </a:rPr>
              <a:t>Functional Classification &amp; Connectivity </a:t>
            </a:r>
          </a:p>
          <a:p>
            <a:pPr>
              <a:spcBef>
                <a:spcPts val="0"/>
              </a:spcBef>
              <a:spcAft>
                <a:spcPts val="600"/>
              </a:spcAft>
            </a:pPr>
            <a:r>
              <a:rPr lang="en-US" sz="8000" dirty="0" smtClean="0">
                <a:solidFill>
                  <a:srgbClr val="00B050"/>
                </a:solidFill>
              </a:rPr>
              <a:t>Access Management	</a:t>
            </a:r>
          </a:p>
          <a:p>
            <a:pPr>
              <a:spcBef>
                <a:spcPts val="0"/>
              </a:spcBef>
              <a:spcAft>
                <a:spcPts val="600"/>
              </a:spcAft>
            </a:pPr>
            <a:r>
              <a:rPr lang="en-US" sz="8000" dirty="0" smtClean="0">
                <a:solidFill>
                  <a:srgbClr val="00B050"/>
                </a:solidFill>
              </a:rPr>
              <a:t>Access Location &amp; Spacing</a:t>
            </a:r>
          </a:p>
          <a:p>
            <a:pPr>
              <a:spcBef>
                <a:spcPts val="0"/>
              </a:spcBef>
              <a:spcAft>
                <a:spcPts val="600"/>
              </a:spcAft>
            </a:pPr>
            <a:r>
              <a:rPr lang="en-US" sz="8000" dirty="0" smtClean="0">
                <a:solidFill>
                  <a:srgbClr val="00B050"/>
                </a:solidFill>
              </a:rPr>
              <a:t>Medians</a:t>
            </a:r>
          </a:p>
          <a:p>
            <a:pPr>
              <a:spcBef>
                <a:spcPts val="0"/>
              </a:spcBef>
              <a:spcAft>
                <a:spcPts val="600"/>
              </a:spcAft>
            </a:pPr>
            <a:r>
              <a:rPr lang="en-US" sz="8000" dirty="0" smtClean="0"/>
              <a:t>Driveways</a:t>
            </a:r>
          </a:p>
          <a:p>
            <a:pPr>
              <a:spcBef>
                <a:spcPts val="0"/>
              </a:spcBef>
              <a:spcAft>
                <a:spcPts val="600"/>
              </a:spcAft>
            </a:pPr>
            <a:r>
              <a:rPr lang="en-US" sz="8000" dirty="0" smtClean="0"/>
              <a:t>Private Access-ways</a:t>
            </a:r>
          </a:p>
          <a:p>
            <a:pPr>
              <a:spcBef>
                <a:spcPts val="0"/>
              </a:spcBef>
              <a:spcAft>
                <a:spcPts val="600"/>
              </a:spcAft>
            </a:pPr>
            <a:r>
              <a:rPr lang="en-US" sz="8000" dirty="0" smtClean="0">
                <a:solidFill>
                  <a:srgbClr val="00B050"/>
                </a:solidFill>
              </a:rPr>
              <a:t>Requirements for Plats/Short Plats</a:t>
            </a:r>
          </a:p>
          <a:p>
            <a:pPr>
              <a:spcBef>
                <a:spcPts val="0"/>
              </a:spcBef>
              <a:spcAft>
                <a:spcPts val="600"/>
              </a:spcAft>
            </a:pPr>
            <a:r>
              <a:rPr lang="en-US" sz="8000" dirty="0" smtClean="0"/>
              <a:t>Alleys</a:t>
            </a:r>
          </a:p>
          <a:p>
            <a:pPr>
              <a:spcBef>
                <a:spcPts val="0"/>
              </a:spcBef>
              <a:spcAft>
                <a:spcPts val="600"/>
              </a:spcAft>
            </a:pPr>
            <a:r>
              <a:rPr lang="en-US" sz="8000" dirty="0" smtClean="0"/>
              <a:t>Dead Ends</a:t>
            </a:r>
          </a:p>
          <a:p>
            <a:pPr>
              <a:spcBef>
                <a:spcPts val="0"/>
              </a:spcBef>
              <a:spcAft>
                <a:spcPts val="600"/>
              </a:spcAft>
            </a:pPr>
            <a:r>
              <a:rPr lang="en-US" sz="8000" dirty="0" smtClean="0"/>
              <a:t>Turn-arounds</a:t>
            </a:r>
          </a:p>
          <a:p>
            <a:pPr>
              <a:spcBef>
                <a:spcPts val="0"/>
              </a:spcBef>
              <a:spcAft>
                <a:spcPts val="600"/>
              </a:spcAft>
            </a:pPr>
            <a:r>
              <a:rPr lang="en-US" sz="8000" dirty="0" smtClean="0"/>
              <a:t>Cul-de-sacs</a:t>
            </a:r>
          </a:p>
          <a:p>
            <a:endParaRPr lang="en-US" dirty="0" smtClean="0"/>
          </a:p>
        </p:txBody>
      </p:sp>
      <p:sp>
        <p:nvSpPr>
          <p:cNvPr id="7" name="Text Placeholder 6"/>
          <p:cNvSpPr>
            <a:spLocks noGrp="1"/>
          </p:cNvSpPr>
          <p:nvPr>
            <p:ph type="body" sz="quarter" idx="3"/>
          </p:nvPr>
        </p:nvSpPr>
        <p:spPr>
          <a:xfrm>
            <a:off x="4267200" y="1295400"/>
            <a:ext cx="4297680" cy="750887"/>
          </a:xfrm>
        </p:spPr>
        <p:txBody>
          <a:bodyPr>
            <a:noAutofit/>
          </a:bodyPr>
          <a:lstStyle/>
          <a:p>
            <a:pPr algn="ctr"/>
            <a:r>
              <a:rPr lang="en-US" sz="2200" u="sng" dirty="0" smtClean="0"/>
              <a:t>Access &amp; Dead Ends Sections</a:t>
            </a:r>
          </a:p>
          <a:p>
            <a:pPr algn="ctr"/>
            <a:r>
              <a:rPr lang="en-US" sz="2200" u="sng" dirty="0" smtClean="0"/>
              <a:t>2004 Design Manual</a:t>
            </a:r>
            <a:endParaRPr lang="en-US" sz="2200" u="sng" dirty="0"/>
          </a:p>
        </p:txBody>
      </p:sp>
      <p:sp>
        <p:nvSpPr>
          <p:cNvPr id="8" name="Content Placeholder 7"/>
          <p:cNvSpPr>
            <a:spLocks noGrp="1"/>
          </p:cNvSpPr>
          <p:nvPr>
            <p:ph sz="quarter" idx="4"/>
          </p:nvPr>
        </p:nvSpPr>
        <p:spPr>
          <a:xfrm>
            <a:off x="4724400" y="2057400"/>
            <a:ext cx="3840480" cy="3596185"/>
          </a:xfrm>
        </p:spPr>
        <p:txBody>
          <a:bodyPr>
            <a:normAutofit/>
          </a:bodyPr>
          <a:lstStyle/>
          <a:p>
            <a:pPr marL="0" indent="0">
              <a:spcBef>
                <a:spcPts val="600"/>
              </a:spcBef>
              <a:buNone/>
            </a:pPr>
            <a:r>
              <a:rPr lang="en-US" dirty="0" smtClean="0"/>
              <a:t>Subsections of:</a:t>
            </a:r>
          </a:p>
          <a:p>
            <a:pPr>
              <a:spcBef>
                <a:spcPts val="600"/>
              </a:spcBef>
            </a:pPr>
            <a:r>
              <a:rPr lang="en-US" sz="2200" dirty="0" smtClean="0"/>
              <a:t>Driveways</a:t>
            </a:r>
          </a:p>
          <a:p>
            <a:pPr>
              <a:spcBef>
                <a:spcPts val="600"/>
              </a:spcBef>
            </a:pPr>
            <a:r>
              <a:rPr lang="en-US" sz="2200" dirty="0" smtClean="0"/>
              <a:t>Private Access Ways </a:t>
            </a:r>
          </a:p>
          <a:p>
            <a:pPr>
              <a:spcBef>
                <a:spcPts val="600"/>
              </a:spcBef>
            </a:pPr>
            <a:r>
              <a:rPr lang="en-US" sz="2200" dirty="0" smtClean="0"/>
              <a:t>Alleys</a:t>
            </a:r>
          </a:p>
          <a:p>
            <a:pPr>
              <a:spcBef>
                <a:spcPts val="600"/>
              </a:spcBef>
            </a:pPr>
            <a:r>
              <a:rPr lang="en-US" sz="2200" dirty="0" smtClean="0"/>
              <a:t>Dead Ends</a:t>
            </a:r>
          </a:p>
          <a:p>
            <a:pPr lvl="1"/>
            <a:r>
              <a:rPr lang="en-US" sz="2200" dirty="0" smtClean="0"/>
              <a:t>Turn-arounds</a:t>
            </a:r>
          </a:p>
          <a:p>
            <a:pPr lvl="1"/>
            <a:r>
              <a:rPr lang="en-US" sz="2200" dirty="0" smtClean="0"/>
              <a:t>Cul-de-sacs</a:t>
            </a:r>
          </a:p>
          <a:p>
            <a:pPr lvl="1"/>
            <a:r>
              <a:rPr lang="en-US" sz="2200" dirty="0" smtClean="0"/>
              <a:t>Barricades</a:t>
            </a:r>
          </a:p>
        </p:txBody>
      </p:sp>
    </p:spTree>
    <p:extLst>
      <p:ext uri="{BB962C8B-B14F-4D97-AF65-F5344CB8AC3E}">
        <p14:creationId xmlns:p14="http://schemas.microsoft.com/office/powerpoint/2010/main" val="511249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
            <a:ext cx="8042276" cy="806824"/>
          </a:xfrm>
        </p:spPr>
        <p:txBody>
          <a:bodyPr>
            <a:normAutofit/>
          </a:bodyPr>
          <a:lstStyle/>
          <a:p>
            <a:r>
              <a:rPr lang="en-US" sz="4000" dirty="0" smtClean="0"/>
              <a:t>Access Management</a:t>
            </a:r>
            <a:endParaRPr lang="en-US" sz="4000" dirty="0"/>
          </a:p>
        </p:txBody>
      </p:sp>
      <p:sp>
        <p:nvSpPr>
          <p:cNvPr id="10" name="Content Placeholder 5"/>
          <p:cNvSpPr>
            <a:spLocks noGrp="1"/>
          </p:cNvSpPr>
          <p:nvPr>
            <p:ph sz="half" idx="2"/>
          </p:nvPr>
        </p:nvSpPr>
        <p:spPr>
          <a:xfrm>
            <a:off x="457200" y="914400"/>
            <a:ext cx="8153400" cy="5867400"/>
          </a:xfrm>
        </p:spPr>
        <p:txBody>
          <a:bodyPr>
            <a:normAutofit fontScale="32500" lnSpcReduction="20000"/>
          </a:bodyPr>
          <a:lstStyle/>
          <a:p>
            <a:pPr marL="0" indent="0">
              <a:spcBef>
                <a:spcPts val="0"/>
              </a:spcBef>
              <a:spcAft>
                <a:spcPts val="600"/>
              </a:spcAft>
              <a:buNone/>
            </a:pPr>
            <a:r>
              <a:rPr lang="en-US" sz="7200" dirty="0"/>
              <a:t>The following information will be used to evaluate access and should be consulted prior to street design</a:t>
            </a:r>
            <a:r>
              <a:rPr lang="en-US" sz="7200" dirty="0" smtClean="0"/>
              <a:t>:</a:t>
            </a:r>
          </a:p>
          <a:p>
            <a:pPr>
              <a:spcBef>
                <a:spcPts val="600"/>
              </a:spcBef>
              <a:spcAft>
                <a:spcPts val="600"/>
              </a:spcAft>
            </a:pPr>
            <a:r>
              <a:rPr lang="en-US" sz="7200" dirty="0" smtClean="0"/>
              <a:t>The </a:t>
            </a:r>
            <a:r>
              <a:rPr lang="en-US" sz="7200" dirty="0"/>
              <a:t>Citywide Design Guidance Documents (Section 1.2.1) and Area-Specific Design Guidelines (Sections 1.2.2), zoning, and land development regulations as set forth in adopted City comprehensive plans.</a:t>
            </a:r>
          </a:p>
          <a:p>
            <a:pPr>
              <a:spcBef>
                <a:spcPts val="600"/>
              </a:spcBef>
              <a:spcAft>
                <a:spcPts val="600"/>
              </a:spcAft>
            </a:pPr>
            <a:r>
              <a:rPr lang="en-US" sz="7200" dirty="0"/>
              <a:t>The current functional classification of the roadway (or potential classification in the case of a new roadway). </a:t>
            </a:r>
          </a:p>
          <a:p>
            <a:pPr>
              <a:spcBef>
                <a:spcPts val="600"/>
              </a:spcBef>
              <a:spcAft>
                <a:spcPts val="600"/>
              </a:spcAft>
            </a:pPr>
            <a:r>
              <a:rPr lang="en-US" sz="7200" dirty="0"/>
              <a:t>Existing and projected traffic volumes, crash history, non-motorized volumes, and other operational considerations.</a:t>
            </a:r>
          </a:p>
          <a:p>
            <a:pPr>
              <a:spcBef>
                <a:spcPts val="600"/>
              </a:spcBef>
              <a:spcAft>
                <a:spcPts val="600"/>
              </a:spcAft>
            </a:pPr>
            <a:r>
              <a:rPr lang="en-US" sz="7200" dirty="0"/>
              <a:t>Existing and projected state, local, and regional planning organization transportation plans and needs, including considerations of new or improved facilities.</a:t>
            </a:r>
          </a:p>
          <a:p>
            <a:pPr marL="0" indent="0">
              <a:spcBef>
                <a:spcPts val="0"/>
              </a:spcBef>
              <a:spcAft>
                <a:spcPts val="600"/>
              </a:spcAft>
              <a:buNone/>
            </a:pPr>
            <a:endParaRPr lang="en-US" sz="7200" b="1" i="1" dirty="0" smtClean="0"/>
          </a:p>
          <a:p>
            <a:pPr marL="0" indent="0">
              <a:spcBef>
                <a:spcPts val="0"/>
              </a:spcBef>
              <a:spcAft>
                <a:spcPts val="600"/>
              </a:spcAft>
              <a:buNone/>
            </a:pPr>
            <a:r>
              <a:rPr lang="en-US" sz="7200" b="1" i="1" dirty="0" smtClean="0"/>
              <a:t>“New </a:t>
            </a:r>
            <a:r>
              <a:rPr lang="en-US" sz="7200" b="1" i="1" dirty="0"/>
              <a:t>driveways shall be located from an alley or court when suitable access is available, such as an abutting ROW that is or can practicably be developed</a:t>
            </a:r>
            <a:r>
              <a:rPr lang="en-US" sz="7200" b="1" i="1" dirty="0" smtClean="0"/>
              <a:t>.”</a:t>
            </a:r>
            <a:endParaRPr lang="en-US" sz="7200" b="1" i="1" dirty="0"/>
          </a:p>
          <a:p>
            <a:pPr marL="0" indent="0">
              <a:spcAft>
                <a:spcPts val="400"/>
              </a:spcAft>
              <a:buNone/>
            </a:pPr>
            <a:endParaRPr lang="en-US" dirty="0"/>
          </a:p>
        </p:txBody>
      </p:sp>
    </p:spTree>
    <p:extLst>
      <p:ext uri="{BB962C8B-B14F-4D97-AF65-F5344CB8AC3E}">
        <p14:creationId xmlns:p14="http://schemas.microsoft.com/office/powerpoint/2010/main" val="3196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barn(inVertical)">
                                      <p:cBhvr>
                                        <p:cTn id="3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
            <a:ext cx="8042276" cy="806824"/>
          </a:xfrm>
        </p:spPr>
        <p:txBody>
          <a:bodyPr>
            <a:normAutofit/>
          </a:bodyPr>
          <a:lstStyle/>
          <a:p>
            <a:r>
              <a:rPr lang="en-US" sz="4000" dirty="0" smtClean="0"/>
              <a:t>Access Management (cont’d)</a:t>
            </a:r>
            <a:endParaRPr lang="en-US" sz="4000" dirty="0"/>
          </a:p>
        </p:txBody>
      </p:sp>
      <p:sp>
        <p:nvSpPr>
          <p:cNvPr id="6" name="Content Placeholder 5"/>
          <p:cNvSpPr>
            <a:spLocks noGrp="1"/>
          </p:cNvSpPr>
          <p:nvPr>
            <p:ph sz="half" idx="2"/>
          </p:nvPr>
        </p:nvSpPr>
        <p:spPr>
          <a:xfrm>
            <a:off x="457200" y="914400"/>
            <a:ext cx="8153400" cy="5867400"/>
          </a:xfrm>
        </p:spPr>
        <p:txBody>
          <a:bodyPr>
            <a:normAutofit fontScale="32500" lnSpcReduction="20000"/>
          </a:bodyPr>
          <a:lstStyle/>
          <a:p>
            <a:pPr marL="0" indent="0">
              <a:spcBef>
                <a:spcPts val="0"/>
              </a:spcBef>
              <a:spcAft>
                <a:spcPts val="600"/>
              </a:spcAft>
              <a:buNone/>
            </a:pPr>
            <a:r>
              <a:rPr lang="en-US" sz="7200" dirty="0"/>
              <a:t>The following information will be used to evaluate access and should be consulted prior to street design</a:t>
            </a:r>
            <a:r>
              <a:rPr lang="en-US" sz="7200" dirty="0" smtClean="0"/>
              <a:t>:</a:t>
            </a:r>
          </a:p>
          <a:p>
            <a:pPr>
              <a:spcBef>
                <a:spcPts val="600"/>
              </a:spcBef>
              <a:spcAft>
                <a:spcPts val="600"/>
              </a:spcAft>
            </a:pPr>
            <a:r>
              <a:rPr lang="en-US" sz="7200" dirty="0" smtClean="0"/>
              <a:t>Drainage </a:t>
            </a:r>
            <a:r>
              <a:rPr lang="en-US" sz="7200" dirty="0"/>
              <a:t>requirements and utilities.</a:t>
            </a:r>
          </a:p>
          <a:p>
            <a:pPr>
              <a:spcBef>
                <a:spcPts val="600"/>
              </a:spcBef>
              <a:spcAft>
                <a:spcPts val="600"/>
              </a:spcAft>
            </a:pPr>
            <a:r>
              <a:rPr lang="en-US" sz="7200" dirty="0"/>
              <a:t>The physical features of land adjoining the roadway.</a:t>
            </a:r>
          </a:p>
          <a:p>
            <a:pPr>
              <a:spcBef>
                <a:spcPts val="600"/>
              </a:spcBef>
              <a:spcAft>
                <a:spcPts val="600"/>
              </a:spcAft>
            </a:pPr>
            <a:r>
              <a:rPr lang="en-US" sz="7200" dirty="0"/>
              <a:t>The type and volume of traffic requiring access.</a:t>
            </a:r>
          </a:p>
          <a:p>
            <a:pPr>
              <a:spcBef>
                <a:spcPts val="600"/>
              </a:spcBef>
              <a:spcAft>
                <a:spcPts val="600"/>
              </a:spcAft>
            </a:pPr>
            <a:r>
              <a:rPr lang="en-US" sz="7200" dirty="0"/>
              <a:t>The availability of alternative or shared connections to the existing roadway network.</a:t>
            </a:r>
          </a:p>
          <a:p>
            <a:pPr>
              <a:spcBef>
                <a:spcPts val="600"/>
              </a:spcBef>
              <a:spcAft>
                <a:spcPts val="600"/>
              </a:spcAft>
            </a:pPr>
            <a:r>
              <a:rPr lang="en-US" sz="7200" dirty="0"/>
              <a:t>The cumulative effect of existing and projected connections on the roadway’s ability to provide safe and efficient movement of people and goods</a:t>
            </a:r>
            <a:r>
              <a:rPr lang="en-US" sz="7200" dirty="0" smtClean="0"/>
              <a:t>.</a:t>
            </a:r>
          </a:p>
          <a:p>
            <a:pPr marL="0" indent="0">
              <a:spcBef>
                <a:spcPts val="0"/>
              </a:spcBef>
              <a:spcAft>
                <a:spcPts val="600"/>
              </a:spcAft>
              <a:buNone/>
            </a:pPr>
            <a:endParaRPr lang="en-US" sz="7200" b="1" i="1" dirty="0" smtClean="0"/>
          </a:p>
          <a:p>
            <a:pPr marL="0" indent="0">
              <a:spcBef>
                <a:spcPts val="0"/>
              </a:spcBef>
              <a:spcAft>
                <a:spcPts val="600"/>
              </a:spcAft>
              <a:buNone/>
            </a:pPr>
            <a:r>
              <a:rPr lang="en-US" sz="7200" b="1" i="1" dirty="0" smtClean="0">
                <a:solidFill>
                  <a:srgbClr val="FF0000"/>
                </a:solidFill>
              </a:rPr>
              <a:t>“New </a:t>
            </a:r>
            <a:r>
              <a:rPr lang="en-US" sz="7200" b="1" i="1" dirty="0">
                <a:solidFill>
                  <a:srgbClr val="FF0000"/>
                </a:solidFill>
              </a:rPr>
              <a:t>driveways shall be located from an alley or court when suitable access is available, such as an abutting ROW that is or can practicably be developed</a:t>
            </a:r>
            <a:r>
              <a:rPr lang="en-US" sz="7200" b="1" i="1" dirty="0" smtClean="0">
                <a:solidFill>
                  <a:srgbClr val="FF0000"/>
                </a:solidFill>
              </a:rPr>
              <a:t>.”</a:t>
            </a:r>
            <a:endParaRPr lang="en-US" sz="7200" b="1" i="1" dirty="0">
              <a:solidFill>
                <a:srgbClr val="FF0000"/>
              </a:solidFill>
            </a:endParaRPr>
          </a:p>
          <a:p>
            <a:pPr marL="0" indent="0">
              <a:spcAft>
                <a:spcPts val="400"/>
              </a:spcAft>
              <a:buNone/>
            </a:pPr>
            <a:endParaRPr lang="en-US" dirty="0"/>
          </a:p>
        </p:txBody>
      </p:sp>
    </p:spTree>
    <p:extLst>
      <p:ext uri="{BB962C8B-B14F-4D97-AF65-F5344CB8AC3E}">
        <p14:creationId xmlns:p14="http://schemas.microsoft.com/office/powerpoint/2010/main" val="23397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 calcmode="lin" valueType="num">
                                      <p:cBhvr>
                                        <p:cTn id="34"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50862" y="152400"/>
            <a:ext cx="8042276" cy="744676"/>
          </a:xfrm>
        </p:spPr>
        <p:txBody>
          <a:bodyPr>
            <a:normAutofit/>
          </a:bodyPr>
          <a:lstStyle/>
          <a:p>
            <a:r>
              <a:rPr lang="en-US" sz="4000" dirty="0" smtClean="0"/>
              <a:t>Access Location &amp; Spacing</a:t>
            </a:r>
            <a:endParaRPr lang="en-US" sz="4000" dirty="0"/>
          </a:p>
        </p:txBody>
      </p:sp>
      <p:sp>
        <p:nvSpPr>
          <p:cNvPr id="7" name="Content Placeholder 5"/>
          <p:cNvSpPr>
            <a:spLocks noGrp="1"/>
          </p:cNvSpPr>
          <p:nvPr>
            <p:ph sz="half" idx="2"/>
          </p:nvPr>
        </p:nvSpPr>
        <p:spPr>
          <a:xfrm>
            <a:off x="495300" y="955964"/>
            <a:ext cx="8153400" cy="1371599"/>
          </a:xfrm>
        </p:spPr>
        <p:txBody>
          <a:bodyPr>
            <a:normAutofit fontScale="92500"/>
          </a:bodyPr>
          <a:lstStyle/>
          <a:p>
            <a:pPr marL="0" indent="0">
              <a:spcBef>
                <a:spcPts val="0"/>
              </a:spcBef>
              <a:spcAft>
                <a:spcPts val="600"/>
              </a:spcAft>
              <a:buNone/>
            </a:pPr>
            <a:r>
              <a:rPr lang="en-US" i="1" dirty="0" smtClean="0"/>
              <a:t>“New </a:t>
            </a:r>
            <a:r>
              <a:rPr lang="en-US" i="1" dirty="0"/>
              <a:t>access points shall be placed outside the functional area of nearby intersections and other existing access points.  The following criteria shall be used for determining the minimum spacing between access points, unless special authorization is given by the City Engineer</a:t>
            </a:r>
            <a:r>
              <a:rPr lang="en-US" i="1" dirty="0" smtClean="0"/>
              <a:t>.” </a:t>
            </a:r>
            <a:endParaRPr lang="en-US" i="1" dirty="0"/>
          </a:p>
          <a:p>
            <a:pPr marL="0" indent="0">
              <a:spcBef>
                <a:spcPts val="0"/>
              </a:spcBef>
              <a:spcAft>
                <a:spcPts val="600"/>
              </a:spcAft>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327562"/>
            <a:ext cx="8067675" cy="43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096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42276" cy="1139732"/>
          </a:xfrm>
        </p:spPr>
        <p:txBody>
          <a:bodyPr>
            <a:noAutofit/>
          </a:bodyPr>
          <a:lstStyle/>
          <a:p>
            <a:r>
              <a:rPr lang="en-US" sz="4000" dirty="0" smtClean="0"/>
              <a:t>Access</a:t>
            </a:r>
            <a:br>
              <a:rPr lang="en-US" sz="4000" dirty="0" smtClean="0"/>
            </a:br>
            <a:r>
              <a:rPr lang="en-US" sz="3200" i="1" dirty="0" smtClean="0"/>
              <a:t>Private Access-ways Comparison</a:t>
            </a:r>
            <a:endParaRPr lang="en-US" sz="3200" i="1" dirty="0"/>
          </a:p>
        </p:txBody>
      </p:sp>
      <p:sp>
        <p:nvSpPr>
          <p:cNvPr id="5" name="Text Placeholder 4"/>
          <p:cNvSpPr>
            <a:spLocks noGrp="1"/>
          </p:cNvSpPr>
          <p:nvPr>
            <p:ph type="body" idx="1"/>
          </p:nvPr>
        </p:nvSpPr>
        <p:spPr>
          <a:xfrm>
            <a:off x="457200" y="1306513"/>
            <a:ext cx="4040188" cy="369887"/>
          </a:xfrm>
        </p:spPr>
        <p:txBody>
          <a:bodyPr anchor="t">
            <a:noAutofit/>
          </a:bodyPr>
          <a:lstStyle/>
          <a:p>
            <a:pPr algn="ctr"/>
            <a:r>
              <a:rPr lang="en-US" sz="1600" u="sng" dirty="0" smtClean="0"/>
              <a:t>2016 Design Manual (Ch. 4, 6.6)</a:t>
            </a:r>
          </a:p>
        </p:txBody>
      </p:sp>
      <p:sp>
        <p:nvSpPr>
          <p:cNvPr id="7" name="Text Placeholder 6"/>
          <p:cNvSpPr>
            <a:spLocks noGrp="1"/>
          </p:cNvSpPr>
          <p:nvPr>
            <p:ph type="body" sz="quarter" idx="3"/>
          </p:nvPr>
        </p:nvSpPr>
        <p:spPr>
          <a:xfrm>
            <a:off x="4645025" y="1306513"/>
            <a:ext cx="4041775" cy="369887"/>
          </a:xfrm>
        </p:spPr>
        <p:txBody>
          <a:bodyPr anchor="t">
            <a:noAutofit/>
          </a:bodyPr>
          <a:lstStyle/>
          <a:p>
            <a:pPr algn="ctr"/>
            <a:r>
              <a:rPr lang="en-US" sz="1600" u="sng" dirty="0" smtClean="0"/>
              <a:t>2004 Design Manual (Ch 1, 1.030.F)</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479" y="1804358"/>
            <a:ext cx="449421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305" y="5690558"/>
            <a:ext cx="3352800" cy="49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305" y="6190254"/>
            <a:ext cx="3817036" cy="620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36362"/>
            <a:ext cx="419735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410200" y="2514600"/>
            <a:ext cx="3276600" cy="381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066800" y="2431211"/>
            <a:ext cx="3282950" cy="311989"/>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914401" y="3276600"/>
            <a:ext cx="3531078" cy="388189"/>
          </a:xfrm>
          <a:prstGeom prst="ellipse">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181600" y="4572000"/>
            <a:ext cx="3657600"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038465" y="3962400"/>
            <a:ext cx="3282950" cy="381000"/>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879" y="4572000"/>
            <a:ext cx="4419600" cy="381000"/>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09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4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42276" cy="1139732"/>
          </a:xfrm>
        </p:spPr>
        <p:txBody>
          <a:bodyPr>
            <a:noAutofit/>
          </a:bodyPr>
          <a:lstStyle/>
          <a:p>
            <a:r>
              <a:rPr lang="en-US" sz="4000" dirty="0" smtClean="0"/>
              <a:t>Access</a:t>
            </a:r>
            <a:br>
              <a:rPr lang="en-US" sz="4000" dirty="0" smtClean="0"/>
            </a:br>
            <a:r>
              <a:rPr lang="en-US" sz="3200" i="1" dirty="0" smtClean="0"/>
              <a:t>Dead-Ends / Turn-arounds</a:t>
            </a:r>
            <a:endParaRPr lang="en-US" sz="3200" i="1" dirty="0"/>
          </a:p>
        </p:txBody>
      </p:sp>
      <p:sp>
        <p:nvSpPr>
          <p:cNvPr id="6" name="Content Placeholder 5"/>
          <p:cNvSpPr>
            <a:spLocks noGrp="1"/>
          </p:cNvSpPr>
          <p:nvPr>
            <p:ph sz="half" idx="2"/>
          </p:nvPr>
        </p:nvSpPr>
        <p:spPr>
          <a:xfrm>
            <a:off x="457200" y="1371600"/>
            <a:ext cx="8153400" cy="5105399"/>
          </a:xfrm>
        </p:spPr>
        <p:txBody>
          <a:bodyPr>
            <a:normAutofit fontScale="92500" lnSpcReduction="10000"/>
          </a:bodyPr>
          <a:lstStyle/>
          <a:p>
            <a:pPr>
              <a:spcBef>
                <a:spcPts val="0"/>
              </a:spcBef>
              <a:spcAft>
                <a:spcPts val="1000"/>
              </a:spcAft>
            </a:pPr>
            <a:r>
              <a:rPr lang="en-US" sz="2200" b="1" dirty="0" smtClean="0"/>
              <a:t>“</a:t>
            </a:r>
            <a:r>
              <a:rPr lang="en-US" sz="2200" dirty="0"/>
              <a:t>Dead end roadways shall not be allowed without approval of the City Traffic Engineer</a:t>
            </a:r>
            <a:r>
              <a:rPr lang="en-US" sz="2200" dirty="0" smtClean="0"/>
              <a:t>.”</a:t>
            </a:r>
          </a:p>
          <a:p>
            <a:pPr>
              <a:spcBef>
                <a:spcPts val="0"/>
              </a:spcBef>
              <a:spcAft>
                <a:spcPts val="1000"/>
              </a:spcAft>
            </a:pPr>
            <a:r>
              <a:rPr lang="en-US" sz="2200" i="1" dirty="0" smtClean="0"/>
              <a:t>“</a:t>
            </a:r>
            <a:r>
              <a:rPr lang="en-US" sz="2200" dirty="0" smtClean="0"/>
              <a:t>In </a:t>
            </a:r>
            <a:r>
              <a:rPr lang="en-US" sz="2200" dirty="0"/>
              <a:t>cases when it is not feasible to connect roadways, but feasible to establish a non-motorized pathway, then the pathway shall be constructed</a:t>
            </a:r>
            <a:r>
              <a:rPr lang="en-US" sz="2200" dirty="0" smtClean="0"/>
              <a:t>.”</a:t>
            </a:r>
          </a:p>
          <a:p>
            <a:pPr>
              <a:spcBef>
                <a:spcPts val="0"/>
              </a:spcBef>
              <a:spcAft>
                <a:spcPts val="1000"/>
              </a:spcAft>
            </a:pPr>
            <a:r>
              <a:rPr lang="en-US" sz="2200" i="1" dirty="0" smtClean="0"/>
              <a:t>“</a:t>
            </a:r>
            <a:r>
              <a:rPr lang="en-US" sz="2200" dirty="0"/>
              <a:t>In general, dead end streets shall not be longer than 500 feet.  Any dead end street in excess of 150 feet in length shall terminate in a turn-around or cul-de-sac (see Sections 6.10 and </a:t>
            </a:r>
            <a:r>
              <a:rPr lang="en-US" sz="2200" dirty="0" smtClean="0"/>
              <a:t>6.11).”</a:t>
            </a:r>
          </a:p>
          <a:p>
            <a:pPr>
              <a:spcBef>
                <a:spcPts val="0"/>
              </a:spcBef>
              <a:spcAft>
                <a:spcPts val="1000"/>
              </a:spcAft>
            </a:pPr>
            <a:r>
              <a:rPr lang="en-US" sz="2200" i="1" dirty="0" smtClean="0"/>
              <a:t>“</a:t>
            </a:r>
            <a:r>
              <a:rPr lang="en-US" sz="2200" dirty="0"/>
              <a:t>As stated in the International Fire Code, a turn-around meeting the design requirements discussed within this section, shall be designed and constructed for all dead end private access-ways over 150 feet in length. Regardless of length, all public dead end streets shall provide a turn-around to the approval of the City Engineer</a:t>
            </a:r>
            <a:r>
              <a:rPr lang="en-US" sz="2200" dirty="0" smtClean="0"/>
              <a:t>.”</a:t>
            </a:r>
          </a:p>
          <a:p>
            <a:pPr>
              <a:spcBef>
                <a:spcPts val="0"/>
              </a:spcBef>
              <a:spcAft>
                <a:spcPts val="1000"/>
              </a:spcAft>
            </a:pPr>
            <a:r>
              <a:rPr lang="en-US" sz="2200" i="1" dirty="0" smtClean="0"/>
              <a:t>“</a:t>
            </a:r>
            <a:r>
              <a:rPr lang="en-US" sz="2200" dirty="0"/>
              <a:t>Cul-de-sacs shall be constructed where a dead end street will serve 5 or more residential lots</a:t>
            </a:r>
            <a:r>
              <a:rPr lang="en-US" sz="2200" dirty="0" smtClean="0"/>
              <a:t>.”</a:t>
            </a:r>
            <a:endParaRPr lang="en-US" dirty="0"/>
          </a:p>
        </p:txBody>
      </p:sp>
      <p:cxnSp>
        <p:nvCxnSpPr>
          <p:cNvPr id="3" name="Straight Connector 2"/>
          <p:cNvCxnSpPr/>
          <p:nvPr/>
        </p:nvCxnSpPr>
        <p:spPr>
          <a:xfrm>
            <a:off x="3505200" y="5105400"/>
            <a:ext cx="23622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019800" y="5105400"/>
            <a:ext cx="20574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5334000"/>
            <a:ext cx="38100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26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00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100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1000"/>
                                        <p:tgtEl>
                                          <p:spTgt spid="6">
                                            <p:txEl>
                                              <p:pRg st="4" end="4"/>
                                            </p:txEl>
                                          </p:spTgt>
                                        </p:tgtEl>
                                      </p:cBhvr>
                                    </p:animEffect>
                                    <p:anim calcmode="lin" valueType="num">
                                      <p:cBhvr>
                                        <p:cTn id="5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400" dirty="0" smtClean="0"/>
              <a:t>Mobility Facilities</a:t>
            </a:r>
            <a:r>
              <a:rPr lang="en-US" dirty="0" smtClean="0"/>
              <a:t/>
            </a:r>
            <a:br>
              <a:rPr lang="en-US" dirty="0" smtClean="0"/>
            </a:br>
            <a:r>
              <a:rPr lang="en-US" sz="3100" i="1" dirty="0" smtClean="0"/>
              <a:t>Sidewalk, Amenity Zone and Buffer Widths</a:t>
            </a:r>
            <a:endParaRPr lang="en-US" sz="3100" i="1" dirty="0"/>
          </a:p>
        </p:txBody>
      </p:sp>
      <p:sp>
        <p:nvSpPr>
          <p:cNvPr id="5" name="Content Placeholder 5"/>
          <p:cNvSpPr>
            <a:spLocks noGrp="1"/>
          </p:cNvSpPr>
          <p:nvPr>
            <p:ph sz="half" idx="2"/>
          </p:nvPr>
        </p:nvSpPr>
        <p:spPr>
          <a:xfrm>
            <a:off x="457200" y="1295400"/>
            <a:ext cx="8153400" cy="3276600"/>
          </a:xfrm>
        </p:spPr>
        <p:txBody>
          <a:bodyPr>
            <a:noAutofit/>
          </a:bodyPr>
          <a:lstStyle/>
          <a:p>
            <a:pPr marL="0" indent="0" algn="ctr">
              <a:spcAft>
                <a:spcPts val="400"/>
              </a:spcAft>
              <a:buNone/>
            </a:pPr>
            <a:r>
              <a:rPr lang="en-US" sz="2400" b="1" dirty="0" smtClean="0"/>
              <a:t>Arterials</a:t>
            </a:r>
          </a:p>
          <a:p>
            <a:pPr>
              <a:spcAft>
                <a:spcPts val="400"/>
              </a:spcAft>
            </a:pPr>
            <a:r>
              <a:rPr lang="en-US" sz="2200" dirty="0"/>
              <a:t>Adjacent to arterials, sidewalk widths shall be a minimum of 7 feet (excluding the curb and buffer or planting strip), unless otherwise specified in the TMC or City design guidelines.  </a:t>
            </a:r>
            <a:endParaRPr lang="en-US" sz="2200" dirty="0" smtClean="0"/>
          </a:p>
          <a:p>
            <a:pPr>
              <a:spcAft>
                <a:spcPts val="400"/>
              </a:spcAft>
            </a:pPr>
            <a:r>
              <a:rPr lang="en-US" sz="2200" dirty="0" smtClean="0"/>
              <a:t>Wider </a:t>
            </a:r>
            <a:r>
              <a:rPr lang="en-US" sz="2200" dirty="0"/>
              <a:t>sidewalks may also be required adjacent to angle parking to account for vehicle overhang. </a:t>
            </a:r>
            <a:endParaRPr lang="en-US" sz="2200" dirty="0" smtClean="0"/>
          </a:p>
        </p:txBody>
      </p:sp>
    </p:spTree>
    <p:extLst>
      <p:ext uri="{BB962C8B-B14F-4D97-AF65-F5344CB8AC3E}">
        <p14:creationId xmlns:p14="http://schemas.microsoft.com/office/powerpoint/2010/main" val="3781637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400" dirty="0" smtClean="0"/>
              <a:t>Mobility Facilities</a:t>
            </a:r>
            <a:r>
              <a:rPr lang="en-US" dirty="0" smtClean="0"/>
              <a:t/>
            </a:r>
            <a:br>
              <a:rPr lang="en-US" dirty="0" smtClean="0"/>
            </a:br>
            <a:r>
              <a:rPr lang="en-US" sz="3100" i="1" dirty="0" smtClean="0"/>
              <a:t>Sidewalk, Amenity Zone and Buffer Widths</a:t>
            </a:r>
            <a:endParaRPr lang="en-US" sz="3100" i="1" dirty="0"/>
          </a:p>
        </p:txBody>
      </p:sp>
      <p:sp>
        <p:nvSpPr>
          <p:cNvPr id="5" name="Content Placeholder 5"/>
          <p:cNvSpPr>
            <a:spLocks noGrp="1"/>
          </p:cNvSpPr>
          <p:nvPr>
            <p:ph sz="half" idx="2"/>
          </p:nvPr>
        </p:nvSpPr>
        <p:spPr>
          <a:xfrm>
            <a:off x="457200" y="1295400"/>
            <a:ext cx="8153400" cy="3276600"/>
          </a:xfrm>
        </p:spPr>
        <p:txBody>
          <a:bodyPr>
            <a:noAutofit/>
          </a:bodyPr>
          <a:lstStyle/>
          <a:p>
            <a:pPr marL="0" indent="0" algn="ctr">
              <a:spcAft>
                <a:spcPts val="400"/>
              </a:spcAft>
              <a:buNone/>
            </a:pPr>
            <a:r>
              <a:rPr lang="en-US" sz="2400" b="1" dirty="0" smtClean="0"/>
              <a:t>Mixed Use Centers</a:t>
            </a:r>
          </a:p>
          <a:p>
            <a:pPr>
              <a:spcBef>
                <a:spcPts val="600"/>
              </a:spcBef>
              <a:spcAft>
                <a:spcPts val="600"/>
              </a:spcAft>
            </a:pPr>
            <a:r>
              <a:rPr lang="en-US" sz="2200" dirty="0"/>
              <a:t>City Council has directed that wider sidewalk and amenity zones be provided (see Complete Streets Mixed-Use Centers Design Guidelines)</a:t>
            </a:r>
          </a:p>
          <a:p>
            <a:pPr>
              <a:spcBef>
                <a:spcPts val="600"/>
              </a:spcBef>
              <a:spcAft>
                <a:spcPts val="600"/>
              </a:spcAft>
            </a:pPr>
            <a:r>
              <a:rPr lang="en-US" sz="2200" dirty="0"/>
              <a:t>Fully improved sidewalks or when a minimum half-block length (or 100 foot on longer frontages):</a:t>
            </a:r>
          </a:p>
          <a:p>
            <a:pPr lvl="1">
              <a:spcAft>
                <a:spcPts val="600"/>
              </a:spcAft>
            </a:pPr>
            <a:r>
              <a:rPr lang="en-US" dirty="0"/>
              <a:t>Designated as primary pedestrian or pedestrian streets in TMC 13.06 and 13.06A, a typical sidewalk width of 10 to 12 feet and an additional amenity zone width of 6 to 8 feet shall be provided</a:t>
            </a:r>
          </a:p>
          <a:p>
            <a:pPr lvl="1">
              <a:spcAft>
                <a:spcPts val="600"/>
              </a:spcAft>
            </a:pPr>
            <a:r>
              <a:rPr lang="en-US" dirty="0"/>
              <a:t>With the approval of the City Engineer, this combined total width of the sidewalk and amenity zone may be reduced to a minimum of 12 feet (excluding the curb) in order to accommodate a safety issue or unique site constraints</a:t>
            </a:r>
          </a:p>
          <a:p>
            <a:pPr lvl="1">
              <a:spcAft>
                <a:spcPts val="600"/>
              </a:spcAft>
            </a:pPr>
            <a:r>
              <a:rPr lang="en-US" dirty="0"/>
              <a:t>Reductions should be avoided if feasible on primary pedestrian streets.    </a:t>
            </a:r>
          </a:p>
        </p:txBody>
      </p:sp>
    </p:spTree>
    <p:extLst>
      <p:ext uri="{BB962C8B-B14F-4D97-AF65-F5344CB8AC3E}">
        <p14:creationId xmlns:p14="http://schemas.microsoft.com/office/powerpoint/2010/main" val="173483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981730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400" dirty="0" smtClean="0"/>
              <a:t>Mobility Facilities</a:t>
            </a:r>
            <a:r>
              <a:rPr lang="en-US" dirty="0" smtClean="0"/>
              <a:t/>
            </a:r>
            <a:br>
              <a:rPr lang="en-US" dirty="0" smtClean="0"/>
            </a:br>
            <a:r>
              <a:rPr lang="en-US" sz="3100" i="1" dirty="0" smtClean="0"/>
              <a:t>Sidewalk, Amenity Zone and Buffer Widths</a:t>
            </a:r>
            <a:endParaRPr lang="en-US" sz="3100" i="1" dirty="0"/>
          </a:p>
        </p:txBody>
      </p:sp>
      <p:sp>
        <p:nvSpPr>
          <p:cNvPr id="5" name="Content Placeholder 5"/>
          <p:cNvSpPr>
            <a:spLocks noGrp="1"/>
          </p:cNvSpPr>
          <p:nvPr>
            <p:ph sz="half" idx="2"/>
          </p:nvPr>
        </p:nvSpPr>
        <p:spPr>
          <a:xfrm>
            <a:off x="457200" y="1295400"/>
            <a:ext cx="8153400" cy="3276600"/>
          </a:xfrm>
        </p:spPr>
        <p:txBody>
          <a:bodyPr>
            <a:noAutofit/>
          </a:bodyPr>
          <a:lstStyle/>
          <a:p>
            <a:pPr marL="0" indent="0" algn="ctr">
              <a:spcAft>
                <a:spcPts val="400"/>
              </a:spcAft>
              <a:buNone/>
            </a:pPr>
            <a:r>
              <a:rPr lang="en-US" sz="2400" b="1" dirty="0" smtClean="0"/>
              <a:t>Downtown</a:t>
            </a:r>
          </a:p>
          <a:p>
            <a:pPr>
              <a:spcAft>
                <a:spcPts val="400"/>
              </a:spcAft>
            </a:pPr>
            <a:r>
              <a:rPr lang="en-US" sz="2200" dirty="0"/>
              <a:t>Specific sidewalk and amenity zone widths are called out by street in the Downtown Element of the Comprehensive Plan</a:t>
            </a:r>
          </a:p>
          <a:p>
            <a:pPr>
              <a:spcAft>
                <a:spcPts val="400"/>
              </a:spcAft>
            </a:pPr>
            <a:r>
              <a:rPr lang="en-US" sz="2200" dirty="0"/>
              <a:t>In all circumstances, a minimum 7 feet shall be provided for unobstructed pedestrian passage.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16" y="3657600"/>
            <a:ext cx="672565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499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5"/>
          <p:cNvSpPr>
            <a:spLocks noGrp="1"/>
          </p:cNvSpPr>
          <p:nvPr>
            <p:ph sz="half" idx="2"/>
          </p:nvPr>
        </p:nvSpPr>
        <p:spPr>
          <a:xfrm>
            <a:off x="457200" y="1371600"/>
            <a:ext cx="8382000" cy="4495800"/>
          </a:xfrm>
        </p:spPr>
        <p:txBody>
          <a:bodyPr>
            <a:noAutofit/>
          </a:bodyPr>
          <a:lstStyle/>
          <a:p>
            <a:pPr>
              <a:spcAft>
                <a:spcPts val="400"/>
              </a:spcAft>
            </a:pPr>
            <a:r>
              <a:rPr lang="en-US" sz="2800" dirty="0" smtClean="0"/>
              <a:t>ADA </a:t>
            </a:r>
            <a:r>
              <a:rPr lang="en-US" sz="2800" dirty="0"/>
              <a:t>and PROWAG requirements are discussed in Chapter </a:t>
            </a:r>
            <a:r>
              <a:rPr lang="en-US" sz="2800" dirty="0" smtClean="0"/>
              <a:t>8 Pedestrian </a:t>
            </a:r>
            <a:r>
              <a:rPr lang="en-US" sz="2800" dirty="0"/>
              <a:t>Facilities of </a:t>
            </a:r>
            <a:r>
              <a:rPr lang="en-US" sz="2800" dirty="0" smtClean="0"/>
              <a:t>the </a:t>
            </a:r>
            <a:r>
              <a:rPr lang="en-US" sz="2800" dirty="0"/>
              <a:t>Design Manual</a:t>
            </a:r>
            <a:r>
              <a:rPr lang="en-US" sz="2800" dirty="0" smtClean="0"/>
              <a:t>.</a:t>
            </a:r>
          </a:p>
          <a:p>
            <a:pPr>
              <a:spcAft>
                <a:spcPts val="400"/>
              </a:spcAft>
            </a:pPr>
            <a:r>
              <a:rPr lang="en-US" sz="2800" dirty="0" smtClean="0"/>
              <a:t>A </a:t>
            </a:r>
            <a:r>
              <a:rPr lang="en-US" sz="2800" dirty="0"/>
              <a:t>legal crosswalk exists at every intersection, unless it is otherwise signed.  However, marked crosswalks encourage pedestrians to cross at designated locations. </a:t>
            </a:r>
            <a:endParaRPr lang="en-US" sz="2800" dirty="0" smtClean="0"/>
          </a:p>
          <a:p>
            <a:pPr>
              <a:spcAft>
                <a:spcPts val="400"/>
              </a:spcAft>
            </a:pPr>
            <a:r>
              <a:rPr lang="en-US" sz="2800" dirty="0"/>
              <a:t>The Engineering Division of the Public Works Department must approve all new marked crosswalks (see Chapter </a:t>
            </a:r>
            <a:r>
              <a:rPr lang="en-US" sz="2800" dirty="0" smtClean="0"/>
              <a:t>7 </a:t>
            </a:r>
            <a:r>
              <a:rPr lang="en-US" sz="2800" dirty="0"/>
              <a:t>for more information). </a:t>
            </a:r>
            <a:endParaRPr lang="en-US" sz="2800" b="1" i="1" dirty="0"/>
          </a:p>
        </p:txBody>
      </p:sp>
      <p:sp>
        <p:nvSpPr>
          <p:cNvPr id="9" name="Title 3"/>
          <p:cNvSpPr>
            <a:spLocks noGrp="1"/>
          </p:cNvSpPr>
          <p:nvPr>
            <p:ph type="title"/>
          </p:nvPr>
        </p:nvSpPr>
        <p:spPr>
          <a:xfrm>
            <a:off x="457200" y="152400"/>
            <a:ext cx="8229600" cy="1143000"/>
          </a:xfrm>
        </p:spPr>
        <p:txBody>
          <a:bodyPr>
            <a:normAutofit fontScale="90000"/>
          </a:bodyPr>
          <a:lstStyle/>
          <a:p>
            <a:r>
              <a:rPr lang="en-US" sz="4400" dirty="0" smtClean="0"/>
              <a:t>Mobility Facilities</a:t>
            </a:r>
            <a:r>
              <a:rPr lang="en-US" dirty="0" smtClean="0"/>
              <a:t/>
            </a:r>
            <a:br>
              <a:rPr lang="en-US" dirty="0" smtClean="0"/>
            </a:br>
            <a:r>
              <a:rPr lang="en-US" sz="3600" i="1" dirty="0" smtClean="0"/>
              <a:t>Curb Ramps and Crosswalks</a:t>
            </a:r>
            <a:endParaRPr lang="en-US" sz="3600" i="1" dirty="0"/>
          </a:p>
        </p:txBody>
      </p:sp>
    </p:spTree>
    <p:extLst>
      <p:ext uri="{BB962C8B-B14F-4D97-AF65-F5344CB8AC3E}">
        <p14:creationId xmlns:p14="http://schemas.microsoft.com/office/powerpoint/2010/main" val="4183959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half" idx="2"/>
          </p:nvPr>
        </p:nvSpPr>
        <p:spPr>
          <a:xfrm>
            <a:off x="381000" y="1295400"/>
            <a:ext cx="8382000" cy="5105400"/>
          </a:xfrm>
        </p:spPr>
        <p:txBody>
          <a:bodyPr>
            <a:noAutofit/>
          </a:bodyPr>
          <a:lstStyle/>
          <a:p>
            <a:pPr marL="0" indent="0" hangingPunct="0">
              <a:spcAft>
                <a:spcPts val="1200"/>
              </a:spcAft>
              <a:buNone/>
            </a:pPr>
            <a:r>
              <a:rPr lang="en-US" dirty="0" smtClean="0"/>
              <a:t>The Design Manual provides guidance for considering a traffic </a:t>
            </a:r>
            <a:r>
              <a:rPr lang="en-US" dirty="0"/>
              <a:t>calming </a:t>
            </a:r>
            <a:r>
              <a:rPr lang="en-US" dirty="0" smtClean="0"/>
              <a:t>approach for </a:t>
            </a:r>
            <a:r>
              <a:rPr lang="en-US" dirty="0"/>
              <a:t>any street </a:t>
            </a:r>
            <a:r>
              <a:rPr lang="en-US" dirty="0" smtClean="0"/>
              <a:t>(also see </a:t>
            </a:r>
            <a:r>
              <a:rPr lang="en-US" dirty="0"/>
              <a:t>Table </a:t>
            </a:r>
            <a:r>
              <a:rPr lang="en-US" dirty="0" smtClean="0"/>
              <a:t>4-9, next slide).</a:t>
            </a:r>
          </a:p>
          <a:p>
            <a:pPr>
              <a:spcBef>
                <a:spcPts val="0"/>
              </a:spcBef>
              <a:spcAft>
                <a:spcPts val="600"/>
              </a:spcAft>
            </a:pPr>
            <a:r>
              <a:rPr lang="en-US" sz="2400" dirty="0"/>
              <a:t>Some of the criteria to be considered:</a:t>
            </a:r>
          </a:p>
          <a:p>
            <a:pPr lvl="1">
              <a:spcBef>
                <a:spcPts val="0"/>
              </a:spcBef>
              <a:spcAft>
                <a:spcPts val="600"/>
              </a:spcAft>
            </a:pPr>
            <a:r>
              <a:rPr lang="en-US" sz="2400" dirty="0"/>
              <a:t>Traffic conditions, multi-modal provisions</a:t>
            </a:r>
          </a:p>
          <a:p>
            <a:pPr lvl="1">
              <a:spcBef>
                <a:spcPts val="0"/>
              </a:spcBef>
              <a:spcAft>
                <a:spcPts val="600"/>
              </a:spcAft>
            </a:pPr>
            <a:r>
              <a:rPr lang="en-US" sz="2400" dirty="0"/>
              <a:t>Neighborhood involvement</a:t>
            </a:r>
          </a:p>
          <a:p>
            <a:pPr lvl="1">
              <a:spcBef>
                <a:spcPts val="0"/>
              </a:spcBef>
              <a:spcAft>
                <a:spcPts val="600"/>
              </a:spcAft>
            </a:pPr>
            <a:r>
              <a:rPr lang="en-US" sz="2400" dirty="0"/>
              <a:t>User expectation, meeting multiple objectives</a:t>
            </a:r>
          </a:p>
          <a:p>
            <a:pPr lvl="1">
              <a:spcBef>
                <a:spcPts val="0"/>
              </a:spcBef>
              <a:spcAft>
                <a:spcPts val="600"/>
              </a:spcAft>
            </a:pPr>
            <a:r>
              <a:rPr lang="en-US" sz="2400" dirty="0"/>
              <a:t>Accommodation of emergency vehicles</a:t>
            </a:r>
          </a:p>
          <a:p>
            <a:pPr lvl="1">
              <a:spcBef>
                <a:spcPts val="0"/>
              </a:spcBef>
              <a:spcAft>
                <a:spcPts val="600"/>
              </a:spcAft>
            </a:pPr>
            <a:r>
              <a:rPr lang="en-US" sz="2400" dirty="0"/>
              <a:t>Effective, </a:t>
            </a:r>
            <a:r>
              <a:rPr lang="en-US" sz="2400" dirty="0" smtClean="0"/>
              <a:t>maintainable</a:t>
            </a:r>
          </a:p>
          <a:p>
            <a:pPr marL="349250" lvl="1" indent="0">
              <a:spcBef>
                <a:spcPts val="0"/>
              </a:spcBef>
              <a:spcAft>
                <a:spcPts val="600"/>
              </a:spcAft>
              <a:buNone/>
            </a:pPr>
            <a:endParaRPr lang="en-US" sz="2400" dirty="0"/>
          </a:p>
          <a:p>
            <a:pPr>
              <a:spcBef>
                <a:spcPts val="0"/>
              </a:spcBef>
              <a:spcAft>
                <a:spcPts val="600"/>
              </a:spcAft>
            </a:pPr>
            <a:r>
              <a:rPr lang="en-US" sz="2400" dirty="0"/>
              <a:t>Treatments may include or be provided in conjunction with Low Impact Development </a:t>
            </a:r>
            <a:r>
              <a:rPr lang="en-US" sz="2400" dirty="0" err="1"/>
              <a:t>stormwater</a:t>
            </a:r>
            <a:r>
              <a:rPr lang="en-US" sz="2400" dirty="0"/>
              <a:t> features</a:t>
            </a:r>
          </a:p>
          <a:p>
            <a:pPr marL="0" indent="0" hangingPunct="0">
              <a:spcAft>
                <a:spcPts val="1200"/>
              </a:spcAft>
              <a:buNone/>
            </a:pPr>
            <a:r>
              <a:rPr lang="en-US" sz="1800" dirty="0" smtClean="0"/>
              <a:t> </a:t>
            </a:r>
          </a:p>
        </p:txBody>
      </p:sp>
      <p:sp>
        <p:nvSpPr>
          <p:cNvPr id="9" name="Title 3"/>
          <p:cNvSpPr>
            <a:spLocks noGrp="1"/>
          </p:cNvSpPr>
          <p:nvPr>
            <p:ph type="title"/>
          </p:nvPr>
        </p:nvSpPr>
        <p:spPr>
          <a:xfrm>
            <a:off x="457200" y="152400"/>
            <a:ext cx="8229600" cy="1143000"/>
          </a:xfrm>
        </p:spPr>
        <p:txBody>
          <a:bodyPr>
            <a:noAutofit/>
          </a:bodyPr>
          <a:lstStyle/>
          <a:p>
            <a:r>
              <a:rPr lang="en-US" sz="4000" dirty="0" smtClean="0"/>
              <a:t>Mobility Facilities</a:t>
            </a:r>
            <a:r>
              <a:rPr lang="en-US" dirty="0" smtClean="0"/>
              <a:t/>
            </a:r>
            <a:br>
              <a:rPr lang="en-US" dirty="0" smtClean="0"/>
            </a:br>
            <a:r>
              <a:rPr lang="en-US" sz="3200" i="1" dirty="0" smtClean="0"/>
              <a:t>Traffic Calming &amp; Intersection Treatments</a:t>
            </a:r>
            <a:endParaRPr lang="en-US" sz="3200" i="1" dirty="0"/>
          </a:p>
        </p:txBody>
      </p:sp>
    </p:spTree>
    <p:extLst>
      <p:ext uri="{BB962C8B-B14F-4D97-AF65-F5344CB8AC3E}">
        <p14:creationId xmlns:p14="http://schemas.microsoft.com/office/powerpoint/2010/main" val="2224296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152400"/>
            <a:ext cx="8229600" cy="1143000"/>
          </a:xfrm>
        </p:spPr>
        <p:txBody>
          <a:bodyPr>
            <a:normAutofit/>
          </a:bodyPr>
          <a:lstStyle/>
          <a:p>
            <a:r>
              <a:rPr lang="en-US" sz="4000" dirty="0" smtClean="0"/>
              <a:t>Mobility Facilities</a:t>
            </a:r>
            <a:r>
              <a:rPr lang="en-US" dirty="0" smtClean="0"/>
              <a:t/>
            </a:r>
            <a:br>
              <a:rPr lang="en-US" dirty="0" smtClean="0"/>
            </a:br>
            <a:r>
              <a:rPr lang="en-US" sz="2800" i="1" dirty="0" smtClean="0"/>
              <a:t>Traffic Calming &amp; Intersection Treatments (cont’d)</a:t>
            </a:r>
            <a:endParaRPr lang="en-US" sz="2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881" y="1295400"/>
            <a:ext cx="6472238" cy="518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26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2396844"/>
            <a:ext cx="8042276" cy="1336956"/>
          </a:xfrm>
        </p:spPr>
        <p:txBody>
          <a:bodyPr>
            <a:normAutofit/>
          </a:bodyPr>
          <a:lstStyle/>
          <a:p>
            <a:r>
              <a:rPr lang="en-US" sz="4000" dirty="0" smtClean="0"/>
              <a:t>Monumentation Section</a:t>
            </a:r>
            <a:br>
              <a:rPr lang="en-US" sz="4000" dirty="0" smtClean="0"/>
            </a:br>
            <a:r>
              <a:rPr lang="en-US" sz="3200" i="1" dirty="0" smtClean="0"/>
              <a:t>No Changes</a:t>
            </a:r>
            <a:endParaRPr lang="en-US" sz="3200" i="1" dirty="0"/>
          </a:p>
        </p:txBody>
      </p:sp>
    </p:spTree>
    <p:extLst>
      <p:ext uri="{BB962C8B-B14F-4D97-AF65-F5344CB8AC3E}">
        <p14:creationId xmlns:p14="http://schemas.microsoft.com/office/powerpoint/2010/main" val="1123923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905000"/>
          </a:xfrm>
        </p:spPr>
        <p:txBody>
          <a:bodyPr>
            <a:noAutofit/>
          </a:bodyPr>
          <a:lstStyle/>
          <a:p>
            <a:r>
              <a:rPr lang="en-US" sz="4000" dirty="0"/>
              <a:t>Street Amenities &amp; </a:t>
            </a:r>
            <a:r>
              <a:rPr lang="en-US" sz="4000" dirty="0" smtClean="0"/>
              <a:t>Add’l </a:t>
            </a:r>
            <a:r>
              <a:rPr lang="en-US" sz="4000" dirty="0"/>
              <a:t>Design </a:t>
            </a:r>
            <a:r>
              <a:rPr lang="en-US" sz="4000" dirty="0" smtClean="0"/>
              <a:t>Features</a:t>
            </a:r>
            <a:r>
              <a:rPr lang="en-US" sz="4000" b="1" dirty="0" smtClean="0"/>
              <a:t/>
            </a:r>
            <a:br>
              <a:rPr lang="en-US" sz="4000" b="1" dirty="0" smtClean="0"/>
            </a:br>
            <a:r>
              <a:rPr lang="en-US" sz="3200" i="1" dirty="0" smtClean="0"/>
              <a:t>Amenity Zone</a:t>
            </a:r>
            <a:endParaRPr lang="en-US" sz="3200" i="1" dirty="0"/>
          </a:p>
        </p:txBody>
      </p:sp>
      <p:sp>
        <p:nvSpPr>
          <p:cNvPr id="5" name="Content Placeholder 5"/>
          <p:cNvSpPr>
            <a:spLocks noGrp="1"/>
          </p:cNvSpPr>
          <p:nvPr>
            <p:ph sz="half" idx="2"/>
          </p:nvPr>
        </p:nvSpPr>
        <p:spPr>
          <a:xfrm>
            <a:off x="571500" y="2057400"/>
            <a:ext cx="8191500" cy="3962400"/>
          </a:xfrm>
        </p:spPr>
        <p:txBody>
          <a:bodyPr>
            <a:noAutofit/>
          </a:bodyPr>
          <a:lstStyle/>
          <a:p>
            <a:pPr marL="0" indent="0" hangingPunct="0">
              <a:spcAft>
                <a:spcPts val="1600"/>
              </a:spcAft>
              <a:buNone/>
            </a:pPr>
            <a:r>
              <a:rPr lang="en-US" sz="2400" dirty="0" smtClean="0"/>
              <a:t>“The </a:t>
            </a:r>
            <a:r>
              <a:rPr lang="en-US" sz="2400" dirty="0"/>
              <a:t>amenity zone and sidewalk zone often complement one another and should be thought of as a </a:t>
            </a:r>
            <a:r>
              <a:rPr lang="en-US" sz="2400" b="1" u="sng" dirty="0"/>
              <a:t>system</a:t>
            </a:r>
            <a:r>
              <a:rPr lang="en-US" sz="2400" dirty="0"/>
              <a:t> </a:t>
            </a:r>
            <a:r>
              <a:rPr lang="en-US" sz="2400" dirty="0" smtClean="0"/>
              <a:t>within </a:t>
            </a:r>
            <a:r>
              <a:rPr lang="en-US" sz="2400" dirty="0"/>
              <a:t>a Complete Street</a:t>
            </a:r>
            <a:r>
              <a:rPr lang="en-US" sz="2400" dirty="0" smtClean="0"/>
              <a:t>.”</a:t>
            </a:r>
          </a:p>
          <a:p>
            <a:pPr marL="0" indent="0" hangingPunct="0">
              <a:buNone/>
            </a:pPr>
            <a:r>
              <a:rPr lang="en-US" sz="2400" dirty="0" smtClean="0"/>
              <a:t>“</a:t>
            </a:r>
            <a:r>
              <a:rPr lang="en-US" sz="2400" dirty="0"/>
              <a:t>Amenity zones may vary in width depending on available ROW.  However a </a:t>
            </a:r>
            <a:r>
              <a:rPr lang="en-US" sz="2400" b="1" u="sng" dirty="0"/>
              <a:t>minimum width of 4 feet </a:t>
            </a:r>
            <a:r>
              <a:rPr lang="en-US" sz="2400" dirty="0"/>
              <a:t>will minimize encroachment into the sidewalk zone when accommodating features such as street furniture, lighting and tree pits</a:t>
            </a:r>
            <a:r>
              <a:rPr lang="en-US" sz="2400" dirty="0" smtClean="0"/>
              <a:t>.”</a:t>
            </a:r>
            <a:endParaRPr lang="en-US" sz="2400" dirty="0"/>
          </a:p>
        </p:txBody>
      </p:sp>
    </p:spTree>
    <p:extLst>
      <p:ext uri="{BB962C8B-B14F-4D97-AF65-F5344CB8AC3E}">
        <p14:creationId xmlns:p14="http://schemas.microsoft.com/office/powerpoint/2010/main" val="1767490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228600" y="1143000"/>
            <a:ext cx="5943600" cy="2197735"/>
          </a:xfrm>
          <a:prstGeom prst="rect">
            <a:avLst/>
          </a:prstGeom>
        </p:spPr>
      </p:pic>
      <p:pic>
        <p:nvPicPr>
          <p:cNvPr id="7" name="Picture 6"/>
          <p:cNvPicPr/>
          <p:nvPr/>
        </p:nvPicPr>
        <p:blipFill>
          <a:blip r:embed="rId3"/>
          <a:stretch>
            <a:fillRect/>
          </a:stretch>
        </p:blipFill>
        <p:spPr>
          <a:xfrm>
            <a:off x="152400" y="3276600"/>
            <a:ext cx="6172200" cy="2760345"/>
          </a:xfrm>
          <a:prstGeom prst="rect">
            <a:avLst/>
          </a:prstGeom>
        </p:spPr>
      </p:pic>
      <p:sp>
        <p:nvSpPr>
          <p:cNvPr id="8" name="TextBox 7"/>
          <p:cNvSpPr txBox="1"/>
          <p:nvPr/>
        </p:nvSpPr>
        <p:spPr>
          <a:xfrm>
            <a:off x="6324600" y="914400"/>
            <a:ext cx="2743200" cy="5909310"/>
          </a:xfrm>
          <a:prstGeom prst="rect">
            <a:avLst/>
          </a:prstGeom>
          <a:noFill/>
        </p:spPr>
        <p:txBody>
          <a:bodyPr wrap="square" rtlCol="0">
            <a:spAutoFit/>
          </a:bodyPr>
          <a:lstStyle/>
          <a:p>
            <a:pPr fontAlgn="base" hangingPunct="0"/>
            <a:r>
              <a:rPr lang="en-US" sz="1000" b="1" dirty="0"/>
              <a:t>Example functions of the </a:t>
            </a:r>
            <a:r>
              <a:rPr lang="en-US" sz="1000" b="1" dirty="0" smtClean="0"/>
              <a:t>shown Street Zones</a:t>
            </a:r>
            <a:r>
              <a:rPr lang="en-US" sz="1000" b="1" dirty="0"/>
              <a:t>:</a:t>
            </a:r>
            <a:endParaRPr lang="en-US" sz="1000" dirty="0"/>
          </a:p>
          <a:p>
            <a:pPr fontAlgn="base" hangingPunct="0"/>
            <a:r>
              <a:rPr lang="en-US" sz="1000" b="1" dirty="0"/>
              <a:t>Sidewalk </a:t>
            </a:r>
            <a:r>
              <a:rPr lang="en-US" sz="1000" dirty="0" smtClean="0"/>
              <a:t>:  pedestrian </a:t>
            </a:r>
            <a:r>
              <a:rPr lang="en-US" sz="1000" dirty="0"/>
              <a:t>movement, business interface, sidewalk cafes (width permitting), signage, planters</a:t>
            </a:r>
          </a:p>
          <a:p>
            <a:pPr fontAlgn="base" hangingPunct="0"/>
            <a:r>
              <a:rPr lang="en-US" sz="1000" b="1" dirty="0"/>
              <a:t>Amenity</a:t>
            </a:r>
            <a:r>
              <a:rPr lang="en-US" sz="1000" dirty="0"/>
              <a:t> </a:t>
            </a:r>
            <a:r>
              <a:rPr lang="en-US" sz="1000" dirty="0" smtClean="0"/>
              <a:t>:  street </a:t>
            </a:r>
            <a:r>
              <a:rPr lang="en-US" sz="1000" dirty="0"/>
              <a:t>furnishings, street trees, utilities, low-impact design (LID) features, clear zone for </a:t>
            </a:r>
            <a:r>
              <a:rPr lang="en-US" sz="1000" dirty="0" smtClean="0"/>
              <a:t>parking, bicycle </a:t>
            </a:r>
            <a:r>
              <a:rPr lang="en-US" sz="1000" dirty="0"/>
              <a:t>parking, bus stop/features, traffic signs.</a:t>
            </a:r>
          </a:p>
          <a:p>
            <a:pPr fontAlgn="base" hangingPunct="0"/>
            <a:r>
              <a:rPr lang="en-US" sz="1000" b="1" dirty="0"/>
              <a:t>Parking </a:t>
            </a:r>
            <a:r>
              <a:rPr lang="en-US" sz="1000" dirty="0" smtClean="0"/>
              <a:t>:  on-street </a:t>
            </a:r>
            <a:r>
              <a:rPr lang="en-US" sz="1000" dirty="0"/>
              <a:t>parking, bulb-outs, landscape islands, bus lane, on-street bicycle parking</a:t>
            </a:r>
          </a:p>
          <a:p>
            <a:pPr fontAlgn="base" hangingPunct="0"/>
            <a:r>
              <a:rPr lang="en-US" sz="1000" b="1" dirty="0"/>
              <a:t>Bicycle </a:t>
            </a:r>
            <a:r>
              <a:rPr lang="en-US" sz="1000" dirty="0" smtClean="0"/>
              <a:t>:  bicycle </a:t>
            </a:r>
            <a:r>
              <a:rPr lang="en-US" sz="1000" dirty="0"/>
              <a:t>traffic</a:t>
            </a:r>
          </a:p>
          <a:p>
            <a:pPr fontAlgn="base" hangingPunct="0"/>
            <a:r>
              <a:rPr lang="en-US" sz="1000" b="1" dirty="0"/>
              <a:t>Travel/Transit </a:t>
            </a:r>
            <a:r>
              <a:rPr lang="en-US" sz="1000" dirty="0" smtClean="0"/>
              <a:t>:  vehicle </a:t>
            </a:r>
            <a:r>
              <a:rPr lang="en-US" sz="1000" dirty="0"/>
              <a:t>movement, including streetcar</a:t>
            </a:r>
          </a:p>
          <a:p>
            <a:pPr fontAlgn="base" hangingPunct="0"/>
            <a:r>
              <a:rPr lang="en-US" sz="1000" b="1" dirty="0" smtClean="0"/>
              <a:t>Median</a:t>
            </a:r>
            <a:r>
              <a:rPr lang="en-US" sz="1000" dirty="0" smtClean="0"/>
              <a:t>: turn </a:t>
            </a:r>
            <a:r>
              <a:rPr lang="en-US" sz="1000" dirty="0"/>
              <a:t>movements (or restrictions thereof), trees/LID features, pedestrian refuge, aesthetics</a:t>
            </a:r>
          </a:p>
          <a:p>
            <a:pPr fontAlgn="base" hangingPunct="0"/>
            <a:r>
              <a:rPr lang="en-US" sz="1000" dirty="0"/>
              <a:t> </a:t>
            </a:r>
          </a:p>
          <a:p>
            <a:pPr fontAlgn="base" hangingPunct="0"/>
            <a:r>
              <a:rPr lang="en-US" sz="1000" b="1" dirty="0"/>
              <a:t>Example character elements of the </a:t>
            </a:r>
            <a:r>
              <a:rPr lang="en-US" sz="1000" b="1" dirty="0" smtClean="0"/>
              <a:t>Street </a:t>
            </a:r>
            <a:r>
              <a:rPr lang="en-US" sz="1000" b="1" dirty="0"/>
              <a:t>Zones:</a:t>
            </a:r>
            <a:endParaRPr lang="en-US" sz="1000" dirty="0"/>
          </a:p>
          <a:p>
            <a:pPr fontAlgn="base" hangingPunct="0"/>
            <a:r>
              <a:rPr lang="en-US" sz="1000" b="1" dirty="0"/>
              <a:t>Sidewalk</a:t>
            </a:r>
            <a:r>
              <a:rPr lang="en-US" sz="1000" dirty="0"/>
              <a:t> </a:t>
            </a:r>
            <a:r>
              <a:rPr lang="en-US" sz="1000" dirty="0" smtClean="0"/>
              <a:t>:  unobstructed </a:t>
            </a:r>
            <a:r>
              <a:rPr lang="en-US" sz="1000" dirty="0"/>
              <a:t>path for 2 to 3 pedestrians abreast, distinctive paving (as allowable)</a:t>
            </a:r>
          </a:p>
          <a:p>
            <a:pPr fontAlgn="base" hangingPunct="0"/>
            <a:r>
              <a:rPr lang="en-US" sz="1000" b="1" dirty="0"/>
              <a:t>Amenity </a:t>
            </a:r>
            <a:r>
              <a:rPr lang="en-US" sz="1000" b="1" dirty="0" smtClean="0"/>
              <a:t>:  </a:t>
            </a:r>
            <a:r>
              <a:rPr lang="en-US" sz="1000" dirty="0" smtClean="0"/>
              <a:t>hard </a:t>
            </a:r>
            <a:r>
              <a:rPr lang="en-US" sz="1000" dirty="0"/>
              <a:t>surface except </a:t>
            </a:r>
            <a:r>
              <a:rPr lang="en-US" sz="1000" dirty="0" smtClean="0"/>
              <a:t>when </a:t>
            </a:r>
            <a:r>
              <a:rPr lang="en-US" sz="1000" dirty="0"/>
              <a:t>LID is utilized, pervious pavers or tree grates</a:t>
            </a:r>
          </a:p>
          <a:p>
            <a:pPr fontAlgn="base" hangingPunct="0"/>
            <a:r>
              <a:rPr lang="en-US" sz="1000" b="1" dirty="0"/>
              <a:t>Parking</a:t>
            </a:r>
            <a:r>
              <a:rPr lang="en-US" sz="1000" dirty="0"/>
              <a:t> </a:t>
            </a:r>
            <a:r>
              <a:rPr lang="en-US" sz="1000" dirty="0" smtClean="0"/>
              <a:t>:  extension </a:t>
            </a:r>
            <a:r>
              <a:rPr lang="en-US" sz="1000" dirty="0"/>
              <a:t>of travel/transit zone</a:t>
            </a:r>
          </a:p>
          <a:p>
            <a:pPr fontAlgn="base" hangingPunct="0"/>
            <a:r>
              <a:rPr lang="en-US" sz="1000" b="1" dirty="0"/>
              <a:t>Bicycle</a:t>
            </a:r>
            <a:r>
              <a:rPr lang="en-US" sz="1000" dirty="0"/>
              <a:t> </a:t>
            </a:r>
            <a:r>
              <a:rPr lang="en-US" sz="1000" dirty="0" smtClean="0"/>
              <a:t>:  visible </a:t>
            </a:r>
            <a:r>
              <a:rPr lang="en-US" sz="1000" dirty="0"/>
              <a:t>pavement markings indicating separate or shared lane use for bicycles</a:t>
            </a:r>
          </a:p>
          <a:p>
            <a:pPr fontAlgn="base" hangingPunct="0"/>
            <a:r>
              <a:rPr lang="en-US" sz="1000" b="1" dirty="0" smtClean="0"/>
              <a:t>Travel/Transit:  </a:t>
            </a:r>
            <a:r>
              <a:rPr lang="en-US" sz="1000" dirty="0" smtClean="0"/>
              <a:t>minimized </a:t>
            </a:r>
            <a:r>
              <a:rPr lang="en-US" sz="1000" dirty="0"/>
              <a:t>width while still accommodating larger vehicles such as emergency, freight, and transit</a:t>
            </a:r>
          </a:p>
          <a:p>
            <a:pPr fontAlgn="base" hangingPunct="0"/>
            <a:r>
              <a:rPr lang="en-US" sz="1000" b="1" dirty="0" smtClean="0"/>
              <a:t>Median</a:t>
            </a:r>
            <a:r>
              <a:rPr lang="en-US" sz="1000" dirty="0" smtClean="0"/>
              <a:t>:  landscaped </a:t>
            </a:r>
            <a:r>
              <a:rPr lang="en-US" sz="1000" dirty="0"/>
              <a:t>or hard surface where needed to accommodate clear zone for emergency vehicles</a:t>
            </a:r>
          </a:p>
          <a:p>
            <a:endParaRPr lang="en-US" dirty="0"/>
          </a:p>
        </p:txBody>
      </p:sp>
      <p:sp>
        <p:nvSpPr>
          <p:cNvPr id="9" name="Title 3"/>
          <p:cNvSpPr>
            <a:spLocks noGrp="1"/>
          </p:cNvSpPr>
          <p:nvPr>
            <p:ph type="title"/>
          </p:nvPr>
        </p:nvSpPr>
        <p:spPr>
          <a:xfrm>
            <a:off x="457200" y="76200"/>
            <a:ext cx="8229600" cy="1143000"/>
          </a:xfrm>
        </p:spPr>
        <p:txBody>
          <a:bodyPr>
            <a:normAutofit fontScale="90000"/>
          </a:bodyPr>
          <a:lstStyle/>
          <a:p>
            <a:r>
              <a:rPr lang="en-US" sz="3600" dirty="0"/>
              <a:t>Street Amenities &amp; </a:t>
            </a:r>
            <a:r>
              <a:rPr lang="en-US" sz="3600" dirty="0" smtClean="0"/>
              <a:t>Add’l </a:t>
            </a:r>
            <a:r>
              <a:rPr lang="en-US" sz="3600" dirty="0"/>
              <a:t>Design </a:t>
            </a:r>
            <a:r>
              <a:rPr lang="en-US" sz="3600" dirty="0" smtClean="0"/>
              <a:t>Features</a:t>
            </a:r>
            <a:r>
              <a:rPr lang="en-US" b="1" dirty="0" smtClean="0"/>
              <a:t/>
            </a:r>
            <a:br>
              <a:rPr lang="en-US" b="1" dirty="0" smtClean="0"/>
            </a:br>
            <a:r>
              <a:rPr lang="en-US" sz="3100" i="1" dirty="0" smtClean="0"/>
              <a:t>Amenity Zone</a:t>
            </a:r>
            <a:endParaRPr lang="en-US" sz="3100" i="1" dirty="0"/>
          </a:p>
        </p:txBody>
      </p:sp>
      <p:sp>
        <p:nvSpPr>
          <p:cNvPr id="3" name="TextBox 2"/>
          <p:cNvSpPr txBox="1"/>
          <p:nvPr/>
        </p:nvSpPr>
        <p:spPr>
          <a:xfrm>
            <a:off x="2647950" y="6212159"/>
            <a:ext cx="1181100" cy="307777"/>
          </a:xfrm>
          <a:prstGeom prst="rect">
            <a:avLst/>
          </a:prstGeom>
          <a:noFill/>
        </p:spPr>
        <p:txBody>
          <a:bodyPr wrap="square" rtlCol="0">
            <a:spAutoFit/>
          </a:bodyPr>
          <a:lstStyle/>
          <a:p>
            <a:r>
              <a:rPr lang="en-US" sz="1400" dirty="0" smtClean="0"/>
              <a:t>Figure 4-14</a:t>
            </a:r>
            <a:endParaRPr lang="en-US" sz="1400" dirty="0"/>
          </a:p>
        </p:txBody>
      </p:sp>
      <p:sp>
        <p:nvSpPr>
          <p:cNvPr id="2" name="TextBox 1"/>
          <p:cNvSpPr txBox="1"/>
          <p:nvPr/>
        </p:nvSpPr>
        <p:spPr>
          <a:xfrm>
            <a:off x="938841" y="3280913"/>
            <a:ext cx="4876800" cy="2585323"/>
          </a:xfrm>
          <a:prstGeom prst="rect">
            <a:avLst/>
          </a:prstGeom>
          <a:solidFill>
            <a:schemeClr val="bg2">
              <a:lumMod val="75000"/>
              <a:alpha val="90000"/>
            </a:schemeClr>
          </a:solidFill>
        </p:spPr>
        <p:txBody>
          <a:bodyPr wrap="square" rtlCol="0">
            <a:spAutoFit/>
          </a:bodyPr>
          <a:lstStyle/>
          <a:p>
            <a:r>
              <a:rPr lang="en-US" b="1" dirty="0" smtClean="0"/>
              <a:t>Amenity (functions)</a:t>
            </a:r>
            <a:r>
              <a:rPr lang="en-US" dirty="0" smtClean="0"/>
              <a:t> </a:t>
            </a:r>
            <a:r>
              <a:rPr lang="en-US" dirty="0"/>
              <a:t>:  street furnishings, street trees, utilities, low-impact design (LID) features, clear zone for parking, bicycle parking, bus stop/features, traffic signs</a:t>
            </a:r>
            <a:r>
              <a:rPr lang="en-US" dirty="0" smtClean="0"/>
              <a:t>.</a:t>
            </a:r>
          </a:p>
          <a:p>
            <a:endParaRPr lang="en-US" dirty="0"/>
          </a:p>
          <a:p>
            <a:r>
              <a:rPr lang="en-US" b="1" dirty="0" smtClean="0"/>
              <a:t>Amenity (character) </a:t>
            </a:r>
            <a:r>
              <a:rPr lang="en-US" b="1" dirty="0"/>
              <a:t>:  </a:t>
            </a:r>
            <a:r>
              <a:rPr lang="en-US" dirty="0"/>
              <a:t>hard surface except when LID is utilized, pervious pavers or tree grates</a:t>
            </a:r>
          </a:p>
          <a:p>
            <a:endParaRPr lang="en-US" dirty="0"/>
          </a:p>
        </p:txBody>
      </p:sp>
    </p:spTree>
    <p:extLst>
      <p:ext uri="{BB962C8B-B14F-4D97-AF65-F5344CB8AC3E}">
        <p14:creationId xmlns:p14="http://schemas.microsoft.com/office/powerpoint/2010/main" val="67492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10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3600" dirty="0"/>
              <a:t>Street Amenities &amp; </a:t>
            </a:r>
            <a:r>
              <a:rPr lang="en-US" sz="3600" dirty="0" smtClean="0"/>
              <a:t>Add’l </a:t>
            </a:r>
            <a:r>
              <a:rPr lang="en-US" sz="3600" dirty="0"/>
              <a:t>Design </a:t>
            </a:r>
            <a:r>
              <a:rPr lang="en-US" sz="3600" dirty="0" smtClean="0"/>
              <a:t>Features</a:t>
            </a:r>
            <a:r>
              <a:rPr lang="en-US" b="1" dirty="0" smtClean="0"/>
              <a:t/>
            </a:r>
            <a:br>
              <a:rPr lang="en-US" b="1" dirty="0" smtClean="0"/>
            </a:br>
            <a:r>
              <a:rPr lang="en-US" sz="3600" i="1" dirty="0" smtClean="0"/>
              <a:t>Walls</a:t>
            </a:r>
            <a:endParaRPr lang="en-US" sz="3600" i="1" dirty="0"/>
          </a:p>
        </p:txBody>
      </p:sp>
      <p:sp>
        <p:nvSpPr>
          <p:cNvPr id="5" name="Content Placeholder 5"/>
          <p:cNvSpPr>
            <a:spLocks noGrp="1"/>
          </p:cNvSpPr>
          <p:nvPr>
            <p:ph sz="half" idx="2"/>
          </p:nvPr>
        </p:nvSpPr>
        <p:spPr>
          <a:xfrm>
            <a:off x="457200" y="1219200"/>
            <a:ext cx="8382000" cy="4800600"/>
          </a:xfrm>
        </p:spPr>
        <p:txBody>
          <a:bodyPr>
            <a:noAutofit/>
          </a:bodyPr>
          <a:lstStyle/>
          <a:p>
            <a:pPr hangingPunct="0">
              <a:spcBef>
                <a:spcPts val="1200"/>
              </a:spcBef>
            </a:pPr>
            <a:r>
              <a:rPr lang="en-US" dirty="0" smtClean="0"/>
              <a:t>“</a:t>
            </a:r>
            <a:r>
              <a:rPr lang="en-US" dirty="0"/>
              <a:t>Where a public wall supports fill material from entering onto the ROW, the wall shall be placed no closer than 2 feet from the back of the sidewalk or future sidewalk</a:t>
            </a:r>
            <a:r>
              <a:rPr lang="en-US" dirty="0" smtClean="0"/>
              <a:t>.”</a:t>
            </a:r>
          </a:p>
          <a:p>
            <a:pPr hangingPunct="0">
              <a:spcBef>
                <a:spcPts val="1200"/>
              </a:spcBef>
            </a:pPr>
            <a:r>
              <a:rPr lang="en-US" dirty="0" smtClean="0"/>
              <a:t>“Under no circumstances shall a rock wall be constructed to support a surcharge from the adjacent area or improvements.  </a:t>
            </a:r>
          </a:p>
          <a:p>
            <a:pPr hangingPunct="0">
              <a:spcBef>
                <a:spcPts val="1200"/>
              </a:spcBef>
            </a:pPr>
            <a:r>
              <a:rPr lang="en-US" dirty="0" smtClean="0"/>
              <a:t>Where </a:t>
            </a:r>
            <a:r>
              <a:rPr lang="en-US" dirty="0"/>
              <a:t>the wall will not be affected by a surcharge, a rock wall may be constructed </a:t>
            </a:r>
            <a:r>
              <a:rPr lang="en-US" b="1" u="sng" dirty="0"/>
              <a:t>up to a height of 4 feet </a:t>
            </a:r>
            <a:r>
              <a:rPr lang="en-US" dirty="0"/>
              <a:t>(as measured from its footing to the tallest portion of the wall) without the need for a permit or requirement to submit a design for City review and approval.  </a:t>
            </a:r>
            <a:endParaRPr lang="en-US" dirty="0" smtClean="0"/>
          </a:p>
          <a:p>
            <a:pPr hangingPunct="0">
              <a:spcBef>
                <a:spcPts val="1200"/>
              </a:spcBef>
            </a:pPr>
            <a:r>
              <a:rPr lang="en-US" dirty="0" smtClean="0"/>
              <a:t>Rock </a:t>
            </a:r>
            <a:r>
              <a:rPr lang="en-US" dirty="0"/>
              <a:t>walls over 4 feet in height shall be </a:t>
            </a:r>
            <a:r>
              <a:rPr lang="en-US" b="1" u="sng" dirty="0"/>
              <a:t>designed by a professional </a:t>
            </a:r>
            <a:r>
              <a:rPr lang="en-US" dirty="0"/>
              <a:t>licensed by the State of Washington to perform the associated work</a:t>
            </a:r>
            <a:r>
              <a:rPr lang="en-US" dirty="0" smtClean="0"/>
              <a:t>.”</a:t>
            </a:r>
            <a:endParaRPr lang="en-US" dirty="0"/>
          </a:p>
          <a:p>
            <a:pPr hangingPunct="0">
              <a:spcBef>
                <a:spcPts val="1200"/>
              </a:spcBef>
            </a:pPr>
            <a:r>
              <a:rPr lang="en-US" dirty="0" smtClean="0"/>
              <a:t>“Private </a:t>
            </a:r>
            <a:r>
              <a:rPr lang="en-US" dirty="0"/>
              <a:t>walls shall be located a minimum of 2 feet back from the ROW.  A </a:t>
            </a:r>
            <a:r>
              <a:rPr lang="en-US" b="1" u="sng" dirty="0"/>
              <a:t>Street Occupancy Permit </a:t>
            </a:r>
            <a:r>
              <a:rPr lang="en-US" dirty="0"/>
              <a:t>will be required for any private walls approved to be located within the ROW.  A Building Permit may also be required for a private wall within the ROW</a:t>
            </a:r>
            <a:r>
              <a:rPr lang="en-US" dirty="0" smtClean="0"/>
              <a:t>.”</a:t>
            </a:r>
            <a:endParaRPr lang="en-US" dirty="0"/>
          </a:p>
        </p:txBody>
      </p:sp>
    </p:spTree>
    <p:extLst>
      <p:ext uri="{BB962C8B-B14F-4D97-AF65-F5344CB8AC3E}">
        <p14:creationId xmlns:p14="http://schemas.microsoft.com/office/powerpoint/2010/main" val="31670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50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300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50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250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207436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9111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33400" y="1143000"/>
            <a:ext cx="8042276" cy="5105399"/>
          </a:xfrm>
        </p:spPr>
        <p:txBody>
          <a:bodyPr>
            <a:normAutofit/>
          </a:bodyPr>
          <a:lstStyle/>
          <a:p>
            <a:pPr>
              <a:buSzPct val="90000"/>
            </a:pPr>
            <a:r>
              <a:rPr lang="en-US" sz="3200" dirty="0" smtClean="0"/>
              <a:t>Overview</a:t>
            </a:r>
          </a:p>
          <a:p>
            <a:pPr lvl="1">
              <a:buSzPct val="90000"/>
            </a:pPr>
            <a:r>
              <a:rPr lang="en-US" sz="2400" dirty="0" smtClean="0"/>
              <a:t>Developers must provide engineered lighting design</a:t>
            </a:r>
          </a:p>
          <a:p>
            <a:pPr lvl="2">
              <a:buSzPct val="90000"/>
            </a:pPr>
            <a:r>
              <a:rPr lang="en-US" sz="2400" dirty="0" smtClean="0"/>
              <a:t>Street lighting </a:t>
            </a:r>
            <a:r>
              <a:rPr lang="en-US" sz="2400" dirty="0"/>
              <a:t>used to be </a:t>
            </a:r>
            <a:r>
              <a:rPr lang="en-US" sz="2400" dirty="0" smtClean="0"/>
              <a:t>designed entirely in-house</a:t>
            </a:r>
          </a:p>
          <a:p>
            <a:pPr lvl="2">
              <a:buSzPct val="90000"/>
            </a:pPr>
            <a:r>
              <a:rPr lang="en-US" sz="2400" dirty="0" smtClean="0"/>
              <a:t>Public Works streetlights are part of permit (Chapter 2)</a:t>
            </a:r>
          </a:p>
          <a:p>
            <a:pPr lvl="2">
              <a:buSzPct val="90000"/>
            </a:pPr>
            <a:r>
              <a:rPr lang="en-US" sz="2400" dirty="0" smtClean="0"/>
              <a:t>Photometric and electrical construction plans</a:t>
            </a:r>
          </a:p>
          <a:p>
            <a:pPr lvl="1">
              <a:buSzPct val="90000"/>
            </a:pPr>
            <a:r>
              <a:rPr lang="en-US" sz="2400" dirty="0" smtClean="0"/>
              <a:t>Standardizes design approach and equipment in-line with current City practices</a:t>
            </a:r>
          </a:p>
          <a:p>
            <a:pPr lvl="2">
              <a:buSzPct val="90000"/>
            </a:pPr>
            <a:r>
              <a:rPr lang="en-US" sz="2400" dirty="0" smtClean="0"/>
              <a:t>Secure, tamper-resistant infrastructure</a:t>
            </a:r>
          </a:p>
          <a:p>
            <a:pPr lvl="2">
              <a:buSzPct val="90000"/>
            </a:pPr>
            <a:r>
              <a:rPr lang="en-US" sz="2400" dirty="0" smtClean="0"/>
              <a:t>LEDs </a:t>
            </a:r>
          </a:p>
        </p:txBody>
      </p:sp>
    </p:spTree>
    <p:extLst>
      <p:ext uri="{BB962C8B-B14F-4D97-AF65-F5344CB8AC3E}">
        <p14:creationId xmlns:p14="http://schemas.microsoft.com/office/powerpoint/2010/main" val="150394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143000"/>
            <a:ext cx="8042276" cy="4343400"/>
          </a:xfrm>
        </p:spPr>
        <p:txBody>
          <a:bodyPr>
            <a:normAutofit/>
          </a:bodyPr>
          <a:lstStyle/>
          <a:p>
            <a:pPr>
              <a:spcBef>
                <a:spcPts val="0"/>
              </a:spcBef>
              <a:spcAft>
                <a:spcPts val="1200"/>
              </a:spcAft>
              <a:buSzPct val="85000"/>
            </a:pPr>
            <a:r>
              <a:rPr lang="en-US" sz="2800" dirty="0"/>
              <a:t>This is a new chapter that incorporates </a:t>
            </a:r>
            <a:r>
              <a:rPr lang="en-US" sz="2800" dirty="0" smtClean="0"/>
              <a:t>ROW </a:t>
            </a:r>
            <a:r>
              <a:rPr lang="en-US" sz="2800" dirty="0"/>
              <a:t>elements that affect </a:t>
            </a:r>
            <a:r>
              <a:rPr lang="en-US" sz="2800" dirty="0" smtClean="0"/>
              <a:t>accessibility</a:t>
            </a:r>
            <a:endParaRPr lang="en-US" sz="2800" dirty="0"/>
          </a:p>
          <a:p>
            <a:pPr>
              <a:spcBef>
                <a:spcPts val="0"/>
              </a:spcBef>
              <a:spcAft>
                <a:spcPts val="1200"/>
              </a:spcAft>
              <a:buSzPct val="85000"/>
            </a:pPr>
            <a:r>
              <a:rPr lang="en-US" sz="2800" dirty="0"/>
              <a:t>The City </a:t>
            </a:r>
            <a:r>
              <a:rPr lang="en-US" sz="2800" dirty="0" smtClean="0"/>
              <a:t>strives </a:t>
            </a:r>
            <a:r>
              <a:rPr lang="en-US" sz="2800" dirty="0"/>
              <a:t>to make the </a:t>
            </a:r>
            <a:r>
              <a:rPr lang="en-US" sz="2800" dirty="0" smtClean="0"/>
              <a:t>ROW </a:t>
            </a:r>
            <a:r>
              <a:rPr lang="en-US" sz="2800" dirty="0"/>
              <a:t>useable for </a:t>
            </a:r>
            <a:r>
              <a:rPr lang="en-US" sz="2800" dirty="0" smtClean="0"/>
              <a:t>everyone</a:t>
            </a:r>
            <a:endParaRPr lang="en-US" sz="2800" dirty="0"/>
          </a:p>
          <a:p>
            <a:pPr>
              <a:spcBef>
                <a:spcPts val="0"/>
              </a:spcBef>
              <a:spcAft>
                <a:spcPts val="1200"/>
              </a:spcAft>
              <a:buSzPct val="85000"/>
            </a:pPr>
            <a:r>
              <a:rPr lang="en-US" sz="2800" dirty="0" smtClean="0"/>
              <a:t>Includes elements such as </a:t>
            </a:r>
            <a:r>
              <a:rPr lang="en-US" sz="2800" dirty="0"/>
              <a:t>sidewalks, curb ramps, accessible pedestrian signals, crosswalks, and maintaining pedestrian access during </a:t>
            </a:r>
            <a:r>
              <a:rPr lang="en-US" sz="2800" dirty="0" smtClean="0"/>
              <a:t>construction</a:t>
            </a:r>
            <a:endParaRPr lang="en-US" sz="2800" dirty="0"/>
          </a:p>
        </p:txBody>
      </p:sp>
    </p:spTree>
    <p:extLst>
      <p:ext uri="{BB962C8B-B14F-4D97-AF65-F5344CB8AC3E}">
        <p14:creationId xmlns:p14="http://schemas.microsoft.com/office/powerpoint/2010/main" val="2107810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152400"/>
            <a:ext cx="8042276" cy="7587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80000"/>
            </a:pPr>
            <a:r>
              <a:rPr lang="en-US" sz="3200" dirty="0" smtClean="0"/>
              <a:t>Design Assumptions</a:t>
            </a:r>
          </a:p>
          <a:p>
            <a:pPr lvl="1">
              <a:buSzPct val="80000"/>
            </a:pPr>
            <a:r>
              <a:rPr lang="en-US" sz="2400" dirty="0" smtClean="0"/>
              <a:t>Coordinate with Traffic Engineering as early as possible in the design</a:t>
            </a:r>
          </a:p>
          <a:p>
            <a:pPr lvl="1">
              <a:buSzPct val="80000"/>
            </a:pPr>
            <a:r>
              <a:rPr lang="en-US" sz="2400" dirty="0" smtClean="0"/>
              <a:t>Select a lighting zone based on project location and type:</a:t>
            </a:r>
          </a:p>
          <a:p>
            <a:pPr lvl="1"/>
            <a:endParaRPr lang="en-US" dirty="0" smtClean="0"/>
          </a:p>
        </p:txBody>
      </p:sp>
      <p:pic>
        <p:nvPicPr>
          <p:cNvPr id="4" name="table"/>
          <p:cNvPicPr>
            <a:picLocks noChangeAspect="1"/>
          </p:cNvPicPr>
          <p:nvPr/>
        </p:nvPicPr>
        <p:blipFill>
          <a:blip r:embed="rId2"/>
          <a:stretch>
            <a:fillRect/>
          </a:stretch>
        </p:blipFill>
        <p:spPr>
          <a:xfrm>
            <a:off x="2046288" y="3352800"/>
            <a:ext cx="5051425" cy="2667000"/>
          </a:xfrm>
          <a:prstGeom prst="rect">
            <a:avLst/>
          </a:prstGeom>
        </p:spPr>
      </p:pic>
    </p:spTree>
    <p:extLst>
      <p:ext uri="{BB962C8B-B14F-4D97-AF65-F5344CB8AC3E}">
        <p14:creationId xmlns:p14="http://schemas.microsoft.com/office/powerpoint/2010/main" val="3376407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6825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80000"/>
            </a:pPr>
            <a:r>
              <a:rPr lang="en-US" sz="3200" dirty="0"/>
              <a:t>Design </a:t>
            </a:r>
            <a:r>
              <a:rPr lang="en-US" sz="3200" dirty="0" smtClean="0"/>
              <a:t>Assumptions cont. – BUG rating</a:t>
            </a:r>
            <a:endParaRPr lang="en-US" sz="3200" dirty="0"/>
          </a:p>
          <a:p>
            <a:pPr lvl="1">
              <a:buSzPct val="80000"/>
            </a:pPr>
            <a:r>
              <a:rPr lang="en-US" sz="2800" dirty="0" smtClean="0"/>
              <a:t>Lighting zones inform the BUG rating of any fixtures</a:t>
            </a:r>
          </a:p>
          <a:p>
            <a:pPr lvl="2">
              <a:buSzPct val="80000"/>
            </a:pPr>
            <a:r>
              <a:rPr lang="en-US" sz="2400" dirty="0" smtClean="0"/>
              <a:t>Backlight – Uplight</a:t>
            </a:r>
            <a:r>
              <a:rPr lang="en-US" sz="2400" dirty="0"/>
              <a:t> </a:t>
            </a:r>
            <a:r>
              <a:rPr lang="en-US" sz="2400" dirty="0" smtClean="0"/>
              <a:t>– Glare</a:t>
            </a:r>
          </a:p>
          <a:p>
            <a:pPr lvl="2"/>
            <a:endParaRPr lang="en-US" dirty="0" smtClean="0"/>
          </a:p>
          <a:p>
            <a:endParaRPr lang="en-US" dirty="0" smtClean="0"/>
          </a:p>
          <a:p>
            <a:pPr lvl="1"/>
            <a:endParaRPr lang="en-US" dirty="0" smtClean="0"/>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3048000"/>
            <a:ext cx="2721617"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000" t="31194" r="15359" b="17975"/>
          <a:stretch/>
        </p:blipFill>
        <p:spPr bwMode="auto">
          <a:xfrm>
            <a:off x="4876800" y="3548494"/>
            <a:ext cx="3200400" cy="181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616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495300" y="1143000"/>
            <a:ext cx="8153400" cy="4343400"/>
          </a:xfrm>
        </p:spPr>
        <p:txBody>
          <a:bodyPr/>
          <a:lstStyle/>
          <a:p>
            <a:pPr>
              <a:buSzPct val="95000"/>
            </a:pPr>
            <a:r>
              <a:rPr lang="en-US" sz="2800" dirty="0"/>
              <a:t>Design </a:t>
            </a:r>
            <a:r>
              <a:rPr lang="en-US" sz="2800" dirty="0" smtClean="0"/>
              <a:t>Assumptions cont. – Photometric Design</a:t>
            </a:r>
            <a:endParaRPr lang="en-US" sz="2800" dirty="0"/>
          </a:p>
          <a:p>
            <a:pPr lvl="1">
              <a:buSzPct val="95000"/>
            </a:pPr>
            <a:r>
              <a:rPr lang="en-US" sz="2400" dirty="0" smtClean="0"/>
              <a:t>Choose a standard</a:t>
            </a:r>
          </a:p>
          <a:p>
            <a:pPr lvl="2">
              <a:buSzPct val="95000"/>
            </a:pPr>
            <a:r>
              <a:rPr lang="en-US" sz="2200" dirty="0"/>
              <a:t>IESNA RP-8 </a:t>
            </a:r>
            <a:r>
              <a:rPr lang="en-US" sz="2200" dirty="0" smtClean="0"/>
              <a:t> or AASHTO </a:t>
            </a:r>
            <a:r>
              <a:rPr lang="en-US" sz="2200" i="1" dirty="0" smtClean="0"/>
              <a:t>Roadway Lighting</a:t>
            </a:r>
          </a:p>
          <a:p>
            <a:pPr lvl="1">
              <a:buSzPct val="95000"/>
            </a:pPr>
            <a:r>
              <a:rPr lang="en-US" sz="2400" dirty="0" smtClean="0"/>
              <a:t>Choose a calculator (AGi32 is recommended)</a:t>
            </a:r>
          </a:p>
          <a:p>
            <a:pPr lvl="1">
              <a:buSzPct val="95000"/>
            </a:pPr>
            <a:r>
              <a:rPr lang="en-US" sz="2400" dirty="0" smtClean="0"/>
              <a:t>Select the parameters</a:t>
            </a:r>
            <a:endParaRPr lang="en-US" sz="2400" dirty="0"/>
          </a:p>
          <a:p>
            <a:pPr lvl="2">
              <a:buSzPct val="95000"/>
            </a:pPr>
            <a:r>
              <a:rPr lang="en-US" sz="2200" dirty="0" smtClean="0"/>
              <a:t>Roadway and Pedestrian Area Classifications</a:t>
            </a:r>
          </a:p>
          <a:p>
            <a:pPr lvl="2">
              <a:buSzPct val="95000"/>
            </a:pPr>
            <a:r>
              <a:rPr lang="en-US" sz="2200" dirty="0" smtClean="0"/>
              <a:t>Pavement Type (R1, R2, R3, R4)</a:t>
            </a:r>
          </a:p>
          <a:p>
            <a:pPr lvl="3"/>
            <a:r>
              <a:rPr lang="en-US" dirty="0" smtClean="0"/>
              <a:t>Lighting intensity (luminance/illuminance) and uniformity</a:t>
            </a:r>
          </a:p>
          <a:p>
            <a:pPr lvl="2"/>
            <a:endParaRPr lang="en-US" dirty="0" smtClean="0"/>
          </a:p>
          <a:p>
            <a:pPr lvl="2"/>
            <a:endParaRPr lang="en-US" dirty="0" smtClean="0"/>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323672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48839" y="914400"/>
            <a:ext cx="8042276" cy="4343400"/>
          </a:xfrm>
        </p:spPr>
        <p:txBody>
          <a:bodyPr/>
          <a:lstStyle/>
          <a:p>
            <a:r>
              <a:rPr lang="en-US" dirty="0"/>
              <a:t>Design </a:t>
            </a:r>
            <a:r>
              <a:rPr lang="en-US" dirty="0" smtClean="0"/>
              <a:t>Assumptions cont. – Photometric Design</a:t>
            </a:r>
            <a:endParaRPr lang="en-US" dirty="0"/>
          </a:p>
          <a:p>
            <a:pPr lvl="1"/>
            <a:r>
              <a:rPr lang="en-US" dirty="0" smtClean="0"/>
              <a:t>Specify fixtures, locations, and mounting heights</a:t>
            </a:r>
          </a:p>
          <a:p>
            <a:pPr lvl="2"/>
            <a:endParaRPr lang="en-US" dirty="0" smtClean="0"/>
          </a:p>
          <a:p>
            <a:pPr lvl="2"/>
            <a:endParaRPr lang="en-US" dirty="0" smtClean="0"/>
          </a:p>
          <a:p>
            <a:pPr lvl="2"/>
            <a:endParaRPr lang="en-US" dirty="0" smtClean="0"/>
          </a:p>
          <a:p>
            <a:endParaRPr lang="en-US" dirty="0" smtClean="0"/>
          </a:p>
          <a:p>
            <a:pPr lvl="1"/>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2608"/>
            <a:ext cx="9139954" cy="28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77" y="1828800"/>
            <a:ext cx="4876800" cy="263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230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33400" y="990600"/>
            <a:ext cx="8042276" cy="5032468"/>
          </a:xfrm>
        </p:spPr>
        <p:txBody>
          <a:bodyPr/>
          <a:lstStyle/>
          <a:p>
            <a:r>
              <a:rPr lang="en-US" sz="2800" dirty="0"/>
              <a:t>Design </a:t>
            </a:r>
            <a:r>
              <a:rPr lang="en-US" sz="2800" dirty="0" smtClean="0"/>
              <a:t>Assumptions cont. – Light Standards</a:t>
            </a:r>
            <a:endParaRPr lang="en-US" sz="2800" dirty="0"/>
          </a:p>
          <a:p>
            <a:pPr lvl="1"/>
            <a:r>
              <a:rPr lang="en-US" sz="2400" dirty="0" smtClean="0"/>
              <a:t>Overhead lighting with LED cobraheads is default</a:t>
            </a:r>
          </a:p>
          <a:p>
            <a:pPr lvl="2"/>
            <a:r>
              <a:rPr lang="en-US" sz="2200" dirty="0" smtClean="0"/>
              <a:t>30- or 40-foot metal typical – flush handhole</a:t>
            </a:r>
          </a:p>
          <a:p>
            <a:pPr lvl="1"/>
            <a:r>
              <a:rPr lang="en-US" sz="2400" dirty="0" smtClean="0"/>
              <a:t>Post-top lighting may be required based on context</a:t>
            </a:r>
          </a:p>
          <a:p>
            <a:pPr lvl="2"/>
            <a:r>
              <a:rPr lang="en-US" sz="2200" dirty="0" smtClean="0"/>
              <a:t>Downtown and mixed-use centers</a:t>
            </a:r>
          </a:p>
          <a:p>
            <a:pPr lvl="2"/>
            <a:r>
              <a:rPr lang="en-US" sz="2200" dirty="0" smtClean="0"/>
              <a:t>Business districts</a:t>
            </a:r>
          </a:p>
          <a:p>
            <a:pPr lvl="2"/>
            <a:r>
              <a:rPr lang="en-US" sz="2200" dirty="0" smtClean="0"/>
              <a:t>Residential, historic plats, etc.</a:t>
            </a:r>
          </a:p>
          <a:p>
            <a:pPr lvl="3"/>
            <a:r>
              <a:rPr lang="en-US" sz="2000" dirty="0" smtClean="0"/>
              <a:t>13-foot exposed-aggregate concrete with Holophane</a:t>
            </a:r>
            <a:r>
              <a:rPr lang="en-US" sz="2000" baseline="30000" dirty="0" smtClean="0"/>
              <a:t>®</a:t>
            </a:r>
            <a:r>
              <a:rPr lang="en-US" sz="2000" dirty="0" smtClean="0"/>
              <a:t> GranVille</a:t>
            </a:r>
            <a:r>
              <a:rPr lang="en-US" sz="2000" baseline="30000" dirty="0" smtClean="0"/>
              <a:t>®</a:t>
            </a:r>
            <a:r>
              <a:rPr lang="en-US" sz="2000" dirty="0" smtClean="0"/>
              <a:t> II LED</a:t>
            </a:r>
          </a:p>
          <a:p>
            <a:pPr lvl="3"/>
            <a:endParaRPr lang="en-US" dirty="0" smtClean="0"/>
          </a:p>
          <a:p>
            <a:pPr lvl="2"/>
            <a:endParaRPr lang="en-US" dirty="0" smtClean="0"/>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2946956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419100" y="1143000"/>
            <a:ext cx="8305800" cy="4343400"/>
          </a:xfrm>
        </p:spPr>
        <p:txBody>
          <a:bodyPr>
            <a:normAutofit/>
          </a:bodyPr>
          <a:lstStyle/>
          <a:p>
            <a:pPr>
              <a:buSzPct val="95000"/>
            </a:pPr>
            <a:r>
              <a:rPr lang="en-US" sz="2800" dirty="0"/>
              <a:t>Design </a:t>
            </a:r>
            <a:r>
              <a:rPr lang="en-US" sz="2800" dirty="0" smtClean="0"/>
              <a:t>Assumptions cont. – Cobrahead Fixtures</a:t>
            </a:r>
            <a:endParaRPr lang="en-US" sz="2800" dirty="0"/>
          </a:p>
          <a:p>
            <a:pPr lvl="1">
              <a:buSzPct val="95000"/>
            </a:pPr>
            <a:r>
              <a:rPr lang="en-US" sz="2400" dirty="0" smtClean="0"/>
              <a:t>Approved List:</a:t>
            </a:r>
          </a:p>
          <a:p>
            <a:pPr lvl="2">
              <a:buSzPct val="95000"/>
            </a:pPr>
            <a:r>
              <a:rPr lang="en-US" sz="2200" dirty="0" smtClean="0"/>
              <a:t>Beta/Cree, Leotek</a:t>
            </a:r>
            <a:r>
              <a:rPr lang="en-US" sz="2200" baseline="30000" dirty="0" smtClean="0"/>
              <a:t>®</a:t>
            </a:r>
            <a:r>
              <a:rPr lang="en-US" sz="2200" dirty="0" smtClean="0"/>
              <a:t>, General Electric, AEL/Holophane</a:t>
            </a:r>
          </a:p>
          <a:p>
            <a:pPr lvl="1">
              <a:buSzPct val="95000"/>
            </a:pPr>
            <a:r>
              <a:rPr lang="en-US" sz="2400" dirty="0" smtClean="0"/>
              <a:t>Specs:</a:t>
            </a:r>
          </a:p>
          <a:p>
            <a:pPr lvl="2">
              <a:buSzPct val="95000"/>
            </a:pPr>
            <a:r>
              <a:rPr lang="en-US" sz="2200" dirty="0" smtClean="0"/>
              <a:t>Tool-less entry, NEMA 7-pin LED-compatible photocell receptacle, time delay fuse (in-head)</a:t>
            </a:r>
          </a:p>
          <a:p>
            <a:pPr lvl="2">
              <a:buSzPct val="95000"/>
            </a:pPr>
            <a:r>
              <a:rPr lang="en-US" sz="2200" dirty="0" smtClean="0"/>
              <a:t>CCT:  4000-5300 K</a:t>
            </a:r>
          </a:p>
          <a:p>
            <a:pPr lvl="2">
              <a:buSzPct val="95000"/>
            </a:pPr>
            <a:r>
              <a:rPr lang="en-US" sz="2200" dirty="0" smtClean="0"/>
              <a:t>Minimum CRI:  70</a:t>
            </a:r>
          </a:p>
          <a:p>
            <a:pPr lvl="2">
              <a:buSzPct val="95000"/>
            </a:pPr>
            <a:r>
              <a:rPr lang="en-US" sz="2200" dirty="0" smtClean="0"/>
              <a:t>Approved BUG ratings</a:t>
            </a:r>
          </a:p>
          <a:p>
            <a:pPr lvl="3"/>
            <a:endParaRPr lang="en-US" dirty="0" smtClean="0"/>
          </a:p>
          <a:p>
            <a:pPr lvl="2"/>
            <a:endParaRPr lang="en-US" dirty="0" smtClean="0"/>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014923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834932"/>
          </a:xfrm>
        </p:spPr>
        <p:txBody>
          <a:bodyPr/>
          <a:lstStyle/>
          <a:p>
            <a:r>
              <a:rPr lang="en-US" sz="4000" dirty="0" smtClean="0"/>
              <a:t>Chapter 5 – Illumination</a:t>
            </a:r>
            <a:endParaRPr lang="en-US" sz="4000" dirty="0"/>
          </a:p>
        </p:txBody>
      </p:sp>
      <p:sp>
        <p:nvSpPr>
          <p:cNvPr id="3" name="Content Placeholder 2"/>
          <p:cNvSpPr>
            <a:spLocks noGrp="1"/>
          </p:cNvSpPr>
          <p:nvPr>
            <p:ph idx="1"/>
          </p:nvPr>
        </p:nvSpPr>
        <p:spPr>
          <a:xfrm>
            <a:off x="533400" y="1143000"/>
            <a:ext cx="8042276" cy="4343400"/>
          </a:xfrm>
        </p:spPr>
        <p:txBody>
          <a:bodyPr/>
          <a:lstStyle/>
          <a:p>
            <a:pPr>
              <a:buSzPct val="95000"/>
            </a:pPr>
            <a:r>
              <a:rPr lang="en-US" sz="2800" dirty="0" smtClean="0"/>
              <a:t>Construction Plans/Electrical Design</a:t>
            </a:r>
            <a:endParaRPr lang="en-US" sz="2800" dirty="0"/>
          </a:p>
          <a:p>
            <a:pPr lvl="1">
              <a:buSzPct val="95000"/>
            </a:pPr>
            <a:r>
              <a:rPr lang="en-US" sz="2400" dirty="0" smtClean="0"/>
              <a:t>1¼-inch PVC (SCH 80 under streets/driveways)</a:t>
            </a:r>
          </a:p>
          <a:p>
            <a:pPr lvl="1">
              <a:buSzPct val="95000"/>
            </a:pPr>
            <a:r>
              <a:rPr lang="en-US" sz="2400" dirty="0" smtClean="0"/>
              <a:t>WSDOT Type 1 junction box with locking lid</a:t>
            </a:r>
          </a:p>
          <a:p>
            <a:pPr lvl="1">
              <a:buSzPct val="95000"/>
            </a:pPr>
            <a:r>
              <a:rPr lang="en-US" sz="2400" dirty="0" smtClean="0"/>
              <a:t>Provide voltage drop calculations for each circuit</a:t>
            </a:r>
          </a:p>
          <a:p>
            <a:pPr lvl="2"/>
            <a:r>
              <a:rPr lang="en-US" sz="2200" dirty="0" smtClean="0"/>
              <a:t>#6-#8 gauge typical</a:t>
            </a:r>
          </a:p>
          <a:p>
            <a:pPr lvl="2"/>
            <a:r>
              <a:rPr lang="en-US" sz="2200" dirty="0" smtClean="0"/>
              <a:t>Maximum 20 light standards per circuit unless otherwise approved</a:t>
            </a:r>
          </a:p>
          <a:p>
            <a:pPr>
              <a:buSzPct val="95000"/>
            </a:pPr>
            <a:r>
              <a:rPr lang="en-US" sz="2800" dirty="0" smtClean="0"/>
              <a:t>Read Tacoma GSPs</a:t>
            </a:r>
          </a:p>
          <a:p>
            <a:pPr lvl="3"/>
            <a:endParaRPr lang="en-US" dirty="0" smtClean="0"/>
          </a:p>
          <a:p>
            <a:pPr lvl="2"/>
            <a:endParaRPr lang="en-US" dirty="0" smtClean="0"/>
          </a:p>
          <a:p>
            <a:pPr lvl="2"/>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611502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877518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066800"/>
            <a:ext cx="8042276" cy="4800600"/>
          </a:xfrm>
        </p:spPr>
        <p:txBody>
          <a:bodyPr>
            <a:normAutofit/>
          </a:bodyPr>
          <a:lstStyle/>
          <a:p>
            <a:r>
              <a:rPr lang="en-US" sz="2800" dirty="0"/>
              <a:t>Overview</a:t>
            </a:r>
          </a:p>
          <a:p>
            <a:pPr lvl="1"/>
            <a:r>
              <a:rPr lang="en-US" sz="2400" dirty="0"/>
              <a:t>Developers must provide engineered </a:t>
            </a:r>
            <a:r>
              <a:rPr lang="en-US" sz="2400" dirty="0" smtClean="0"/>
              <a:t>signal design</a:t>
            </a:r>
            <a:endParaRPr lang="en-US" sz="2400" dirty="0"/>
          </a:p>
          <a:p>
            <a:pPr lvl="2"/>
            <a:r>
              <a:rPr lang="en-US" sz="2200" dirty="0" smtClean="0"/>
              <a:t>Traffic signals are </a:t>
            </a:r>
            <a:r>
              <a:rPr lang="en-US" sz="2200" dirty="0"/>
              <a:t>part of permit (Chapter 2</a:t>
            </a:r>
            <a:r>
              <a:rPr lang="en-US" sz="2200" dirty="0" smtClean="0"/>
              <a:t>)</a:t>
            </a:r>
          </a:p>
          <a:p>
            <a:pPr lvl="3"/>
            <a:r>
              <a:rPr lang="en-US" sz="2200" dirty="0" smtClean="0"/>
              <a:t>Including detection restoration and pushbutton upgrades</a:t>
            </a:r>
            <a:endParaRPr lang="en-US" sz="2200" dirty="0"/>
          </a:p>
          <a:p>
            <a:pPr lvl="1"/>
            <a:r>
              <a:rPr lang="en-US" sz="2400" dirty="0" smtClean="0"/>
              <a:t>Reflects a transition to lifecycle cost thinking</a:t>
            </a:r>
          </a:p>
          <a:p>
            <a:pPr lvl="2"/>
            <a:r>
              <a:rPr lang="en-US" sz="2200" dirty="0"/>
              <a:t>Ensures ease of maintenance and use</a:t>
            </a:r>
          </a:p>
          <a:p>
            <a:pPr lvl="3"/>
            <a:r>
              <a:rPr lang="en-US" sz="2200" dirty="0"/>
              <a:t>Mast arms, enhanced detection, standardizes equipment</a:t>
            </a:r>
          </a:p>
          <a:p>
            <a:pPr lvl="2"/>
            <a:r>
              <a:rPr lang="en-US" sz="2200" dirty="0"/>
              <a:t>Secure, tamper-resistant </a:t>
            </a:r>
            <a:r>
              <a:rPr lang="en-US" sz="2200" dirty="0" smtClean="0"/>
              <a:t>infrastructure</a:t>
            </a:r>
          </a:p>
          <a:p>
            <a:pPr lvl="1"/>
            <a:r>
              <a:rPr lang="en-US" sz="2400" dirty="0" smtClean="0"/>
              <a:t>ADA guidance</a:t>
            </a:r>
          </a:p>
        </p:txBody>
      </p:sp>
    </p:spTree>
    <p:extLst>
      <p:ext uri="{BB962C8B-B14F-4D97-AF65-F5344CB8AC3E}">
        <p14:creationId xmlns:p14="http://schemas.microsoft.com/office/powerpoint/2010/main" val="4291476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62000"/>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50862" y="1143000"/>
            <a:ext cx="8042276" cy="5105399"/>
          </a:xfrm>
        </p:spPr>
        <p:txBody>
          <a:bodyPr>
            <a:normAutofit/>
          </a:bodyPr>
          <a:lstStyle/>
          <a:p>
            <a:r>
              <a:rPr lang="en-US" sz="2800" dirty="0"/>
              <a:t>Design Assumptions</a:t>
            </a:r>
          </a:p>
          <a:p>
            <a:pPr lvl="1"/>
            <a:r>
              <a:rPr lang="en-US" sz="2400" dirty="0"/>
              <a:t>Coordinate with Traffic Engineering as early as possible in the design</a:t>
            </a:r>
          </a:p>
          <a:p>
            <a:r>
              <a:rPr lang="en-US" sz="2800" dirty="0" smtClean="0"/>
              <a:t>Construction Plans</a:t>
            </a:r>
          </a:p>
          <a:p>
            <a:pPr lvl="1"/>
            <a:r>
              <a:rPr lang="en-US" sz="2400" dirty="0" smtClean="0"/>
              <a:t>Plan sheet showing channelization, sidewalks/curb ramps, utilities, illumination, preemption/detection, phasing diagram, with all signal system equipment</a:t>
            </a:r>
          </a:p>
          <a:p>
            <a:pPr lvl="1"/>
            <a:r>
              <a:rPr lang="en-US" sz="2400" dirty="0" smtClean="0"/>
              <a:t>Signal mast arm/pole attachment and foundations</a:t>
            </a:r>
          </a:p>
          <a:p>
            <a:pPr lvl="1"/>
            <a:r>
              <a:rPr lang="en-US" sz="2400" dirty="0" smtClean="0"/>
              <a:t>Wiring diagram</a:t>
            </a:r>
          </a:p>
        </p:txBody>
      </p:sp>
    </p:spTree>
    <p:extLst>
      <p:ext uri="{BB962C8B-B14F-4D97-AF65-F5344CB8AC3E}">
        <p14:creationId xmlns:p14="http://schemas.microsoft.com/office/powerpoint/2010/main" val="233017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143000"/>
            <a:ext cx="8042276" cy="4343400"/>
          </a:xfrm>
        </p:spPr>
        <p:txBody>
          <a:bodyPr/>
          <a:lstStyle/>
          <a:p>
            <a:pPr>
              <a:buSzPct val="95000"/>
            </a:pPr>
            <a:r>
              <a:rPr lang="en-US" sz="2800" dirty="0" smtClean="0"/>
              <a:t>ADA Requirements by Project </a:t>
            </a:r>
            <a:r>
              <a:rPr lang="en-US" sz="2800" dirty="0"/>
              <a:t>T</a:t>
            </a:r>
            <a:r>
              <a:rPr lang="en-US" sz="2800" dirty="0" smtClean="0"/>
              <a:t>ype:</a:t>
            </a:r>
          </a:p>
          <a:p>
            <a:pPr lvl="1">
              <a:buSzPct val="95000"/>
            </a:pPr>
            <a:r>
              <a:rPr lang="en-US" sz="2400" dirty="0" smtClean="0"/>
              <a:t>New construction- full ADA compliance with no excuses</a:t>
            </a:r>
          </a:p>
          <a:p>
            <a:pPr lvl="1">
              <a:buSzPct val="95000"/>
            </a:pPr>
            <a:r>
              <a:rPr lang="en-US" sz="2400" dirty="0" smtClean="0"/>
              <a:t>Alterations- full ADA compliance but if infeasible a detailed written justification is required</a:t>
            </a:r>
          </a:p>
          <a:p>
            <a:pPr lvl="1">
              <a:buSzPct val="95000"/>
            </a:pPr>
            <a:r>
              <a:rPr lang="en-US" sz="2400" dirty="0" smtClean="0"/>
              <a:t>Maintenance- does not trigger ADA upgrades</a:t>
            </a:r>
            <a:endParaRPr lang="en-US" sz="2400" dirty="0"/>
          </a:p>
        </p:txBody>
      </p:sp>
    </p:spTree>
    <p:extLst>
      <p:ext uri="{BB962C8B-B14F-4D97-AF65-F5344CB8AC3E}">
        <p14:creationId xmlns:p14="http://schemas.microsoft.com/office/powerpoint/2010/main" val="1542908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50862" y="1295400"/>
            <a:ext cx="8042276" cy="609600"/>
          </a:xfrm>
        </p:spPr>
        <p:txBody>
          <a:bodyPr/>
          <a:lstStyle/>
          <a:p>
            <a:r>
              <a:rPr lang="en-US" dirty="0" smtClean="0"/>
              <a:t>WSDOT Type I, II, III, PPB (no new span wires)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33" b="5433"/>
          <a:stretch/>
        </p:blipFill>
        <p:spPr bwMode="auto">
          <a:xfrm>
            <a:off x="0" y="1793631"/>
            <a:ext cx="9144000" cy="506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910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3233" y="179439"/>
            <a:ext cx="8042276" cy="723007"/>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219200"/>
            <a:ext cx="8042276" cy="4343400"/>
          </a:xfrm>
        </p:spPr>
        <p:txBody>
          <a:bodyPr/>
          <a:lstStyle/>
          <a:p>
            <a:r>
              <a:rPr lang="en-US" dirty="0" smtClean="0"/>
              <a:t>Consider equipment placement in relation to other existing and proposed improvements. </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419350"/>
            <a:ext cx="25431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9994" y="2743200"/>
            <a:ext cx="4672012" cy="262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428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2822" y="152400"/>
            <a:ext cx="8042276" cy="774123"/>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20699" y="1285875"/>
            <a:ext cx="8042276" cy="4343400"/>
          </a:xfrm>
        </p:spPr>
        <p:txBody>
          <a:bodyPr/>
          <a:lstStyle/>
          <a:p>
            <a:r>
              <a:rPr lang="en-US" dirty="0"/>
              <a:t>Meet ADA and MUTCD, but very </a:t>
            </a:r>
            <a:r>
              <a:rPr lang="en-US" dirty="0" smtClean="0"/>
              <a:t>carefully.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362200"/>
            <a:ext cx="3894666"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362200"/>
            <a:ext cx="25431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691" y="2355273"/>
            <a:ext cx="2524889" cy="338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999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Traffic Signalization</a:t>
            </a:r>
            <a:endParaRPr lang="en-US" dirty="0"/>
          </a:p>
        </p:txBody>
      </p:sp>
      <p:sp>
        <p:nvSpPr>
          <p:cNvPr id="3" name="Content Placeholder 2"/>
          <p:cNvSpPr>
            <a:spLocks noGrp="1"/>
          </p:cNvSpPr>
          <p:nvPr>
            <p:ph idx="1"/>
          </p:nvPr>
        </p:nvSpPr>
        <p:spPr/>
        <p:txBody>
          <a:bodyPr/>
          <a:lstStyle/>
          <a:p>
            <a:r>
              <a:rPr lang="en-US" dirty="0"/>
              <a:t>Meet ADA and MUTCD, but very carefully</a:t>
            </a:r>
          </a:p>
        </p:txBody>
      </p:sp>
      <p:pic>
        <p:nvPicPr>
          <p:cNvPr id="5" name="Guard Shack N.W._2015-12-01_15h58min27s000ms.as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66344"/>
          </a:xfrm>
          <a:prstGeom prst="rect">
            <a:avLst/>
          </a:prstGeom>
        </p:spPr>
      </p:pic>
    </p:spTree>
    <p:extLst>
      <p:ext uri="{BB962C8B-B14F-4D97-AF65-F5344CB8AC3E}">
        <p14:creationId xmlns:p14="http://schemas.microsoft.com/office/powerpoint/2010/main" val="42773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62000"/>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143000"/>
            <a:ext cx="8042276" cy="4419600"/>
          </a:xfrm>
        </p:spPr>
        <p:txBody>
          <a:bodyPr>
            <a:normAutofit/>
          </a:bodyPr>
          <a:lstStyle/>
          <a:p>
            <a:r>
              <a:rPr lang="en-US" sz="3200" dirty="0" smtClean="0"/>
              <a:t>Vehicle Detection</a:t>
            </a:r>
          </a:p>
          <a:p>
            <a:pPr lvl="1"/>
            <a:r>
              <a:rPr lang="en-US" sz="2800" dirty="0"/>
              <a:t>New detection shall be non-intrusive and aerial-mounted.</a:t>
            </a:r>
          </a:p>
          <a:p>
            <a:pPr lvl="2"/>
            <a:r>
              <a:rPr lang="en-US" sz="2800" dirty="0"/>
              <a:t>Thermal video, infrared LED sensors, microwave, &amp; fisheye lens video</a:t>
            </a:r>
          </a:p>
          <a:p>
            <a:pPr lvl="1"/>
            <a:r>
              <a:rPr lang="en-US" sz="2800" dirty="0" smtClean="0"/>
              <a:t>Exceptions shall adhere to RCW 47.36.025</a:t>
            </a:r>
          </a:p>
          <a:p>
            <a:pPr lvl="2"/>
            <a:r>
              <a:rPr lang="en-US" sz="2800" dirty="0" smtClean="0"/>
              <a:t>MicroRadar</a:t>
            </a:r>
            <a:r>
              <a:rPr lang="en-US" sz="2800" baseline="30000" dirty="0" smtClean="0"/>
              <a:t>®</a:t>
            </a:r>
            <a:r>
              <a:rPr lang="en-US" sz="2800" dirty="0" smtClean="0"/>
              <a:t> pucks by Sensys Networks Inc.</a:t>
            </a:r>
            <a:endParaRPr lang="en-US" sz="2800" dirty="0"/>
          </a:p>
        </p:txBody>
      </p:sp>
    </p:spTree>
    <p:extLst>
      <p:ext uri="{BB962C8B-B14F-4D97-AF65-F5344CB8AC3E}">
        <p14:creationId xmlns:p14="http://schemas.microsoft.com/office/powerpoint/2010/main" val="2552797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0624"/>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066800"/>
            <a:ext cx="8042276" cy="4800600"/>
          </a:xfrm>
        </p:spPr>
        <p:txBody>
          <a:bodyPr>
            <a:normAutofit/>
          </a:bodyPr>
          <a:lstStyle/>
          <a:p>
            <a:r>
              <a:rPr lang="en-US" sz="3200" dirty="0" smtClean="0"/>
              <a:t>Required Systems</a:t>
            </a:r>
          </a:p>
          <a:p>
            <a:pPr lvl="1"/>
            <a:r>
              <a:rPr lang="en-US" sz="2800" dirty="0" smtClean="0"/>
              <a:t>Accessible Pedestrian Signals</a:t>
            </a:r>
          </a:p>
          <a:p>
            <a:pPr lvl="2"/>
            <a:r>
              <a:rPr lang="en-US" sz="2800" dirty="0" smtClean="0"/>
              <a:t>2-wire system (Polara Navigator)</a:t>
            </a:r>
          </a:p>
          <a:p>
            <a:pPr lvl="1"/>
            <a:r>
              <a:rPr lang="en-US" sz="2800" dirty="0" smtClean="0"/>
              <a:t>Signal Preemption</a:t>
            </a:r>
            <a:endParaRPr lang="en-US" sz="2800" dirty="0"/>
          </a:p>
          <a:p>
            <a:pPr lvl="2"/>
            <a:r>
              <a:rPr lang="en-US" sz="2800" dirty="0" smtClean="0"/>
              <a:t>Opticom</a:t>
            </a:r>
            <a:r>
              <a:rPr lang="en-US" sz="2800" baseline="30000" dirty="0" smtClean="0"/>
              <a:t>™</a:t>
            </a:r>
            <a:r>
              <a:rPr lang="en-US" sz="2800" dirty="0" smtClean="0"/>
              <a:t> 700 Series Detectors, Model 760 Card Racks, and Model 764 Multimode Phase Selectors</a:t>
            </a:r>
          </a:p>
          <a:p>
            <a:pPr lvl="1"/>
            <a:r>
              <a:rPr lang="en-US" sz="2800" dirty="0" smtClean="0"/>
              <a:t>Signal Controllers </a:t>
            </a:r>
            <a:endParaRPr lang="en-US" sz="2800" dirty="0"/>
          </a:p>
          <a:p>
            <a:pPr lvl="2"/>
            <a:r>
              <a:rPr lang="en-US" sz="2800" dirty="0" smtClean="0"/>
              <a:t>Siemens m60 series ATC</a:t>
            </a:r>
            <a:endParaRPr lang="en-US" sz="2800" dirty="0"/>
          </a:p>
          <a:p>
            <a:pPr lvl="2"/>
            <a:endParaRPr lang="en-US" dirty="0"/>
          </a:p>
          <a:p>
            <a:pPr lvl="2"/>
            <a:endParaRPr lang="en-US" dirty="0"/>
          </a:p>
        </p:txBody>
      </p:sp>
    </p:spTree>
    <p:extLst>
      <p:ext uri="{BB962C8B-B14F-4D97-AF65-F5344CB8AC3E}">
        <p14:creationId xmlns:p14="http://schemas.microsoft.com/office/powerpoint/2010/main" val="238472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0624"/>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990600"/>
            <a:ext cx="8042276" cy="4343400"/>
          </a:xfrm>
        </p:spPr>
        <p:txBody>
          <a:bodyPr>
            <a:normAutofit/>
          </a:bodyPr>
          <a:lstStyle/>
          <a:p>
            <a:r>
              <a:rPr lang="en-US" sz="3200" dirty="0" smtClean="0"/>
              <a:t>Construction </a:t>
            </a:r>
            <a:r>
              <a:rPr lang="en-US" sz="3200" dirty="0"/>
              <a:t>Plans/Electrical Design</a:t>
            </a:r>
          </a:p>
          <a:p>
            <a:pPr lvl="1"/>
            <a:r>
              <a:rPr lang="en-US" sz="2400" dirty="0" smtClean="0"/>
              <a:t>2-inch </a:t>
            </a:r>
            <a:r>
              <a:rPr lang="en-US" sz="2400" dirty="0"/>
              <a:t>PVC (SCH 80 under streets/driveways</a:t>
            </a:r>
            <a:r>
              <a:rPr lang="en-US" sz="2400" dirty="0" smtClean="0"/>
              <a:t>)</a:t>
            </a:r>
          </a:p>
          <a:p>
            <a:pPr lvl="2"/>
            <a:r>
              <a:rPr lang="en-US" sz="2400" dirty="0" smtClean="0"/>
              <a:t>1-inch allowed to pushbutton poles with 1 pushbutton</a:t>
            </a:r>
          </a:p>
          <a:p>
            <a:pPr lvl="2"/>
            <a:r>
              <a:rPr lang="en-US" sz="2400" dirty="0" smtClean="0"/>
              <a:t>Provide conduit fill calculations</a:t>
            </a:r>
            <a:endParaRPr lang="en-US" sz="2400" dirty="0"/>
          </a:p>
          <a:p>
            <a:pPr lvl="1"/>
            <a:r>
              <a:rPr lang="en-US" sz="2400" dirty="0"/>
              <a:t>WSDOT </a:t>
            </a:r>
            <a:r>
              <a:rPr lang="en-US" sz="2400" dirty="0" smtClean="0"/>
              <a:t>(Types 1 and 2) junction box </a:t>
            </a:r>
            <a:r>
              <a:rPr lang="en-US" sz="2400" dirty="0"/>
              <a:t>with locking </a:t>
            </a:r>
            <a:r>
              <a:rPr lang="en-US" sz="2400" dirty="0" smtClean="0"/>
              <a:t>lid</a:t>
            </a:r>
          </a:p>
          <a:p>
            <a:pPr lvl="2"/>
            <a:r>
              <a:rPr lang="en-US" sz="2400" dirty="0" smtClean="0"/>
              <a:t>Type 2 for interconnect</a:t>
            </a:r>
          </a:p>
          <a:p>
            <a:pPr lvl="2"/>
            <a:r>
              <a:rPr lang="en-US" sz="2400" dirty="0" smtClean="0"/>
              <a:t>Coordinate with Traffic Engineering and ADA coordinator when junction boxes are located within ramps and PAR.</a:t>
            </a:r>
            <a:endParaRPr lang="en-US" sz="2400" dirty="0"/>
          </a:p>
          <a:p>
            <a:pPr lvl="2"/>
            <a:endParaRPr lang="en-US" sz="2400" dirty="0"/>
          </a:p>
        </p:txBody>
      </p:sp>
    </p:spTree>
    <p:extLst>
      <p:ext uri="{BB962C8B-B14F-4D97-AF65-F5344CB8AC3E}">
        <p14:creationId xmlns:p14="http://schemas.microsoft.com/office/powerpoint/2010/main" val="825767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685800"/>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066800"/>
            <a:ext cx="8042276" cy="5181599"/>
          </a:xfrm>
        </p:spPr>
        <p:txBody>
          <a:bodyPr>
            <a:normAutofit/>
          </a:bodyPr>
          <a:lstStyle/>
          <a:p>
            <a:r>
              <a:rPr lang="en-US" sz="3200" dirty="0" smtClean="0"/>
              <a:t>Construction </a:t>
            </a:r>
            <a:r>
              <a:rPr lang="en-US" sz="3200" dirty="0"/>
              <a:t>Plans/Electrical </a:t>
            </a:r>
            <a:r>
              <a:rPr lang="en-US" sz="3200" dirty="0" smtClean="0"/>
              <a:t>Design</a:t>
            </a:r>
            <a:endParaRPr lang="en-US" sz="3200" dirty="0"/>
          </a:p>
          <a:p>
            <a:pPr lvl="1"/>
            <a:r>
              <a:rPr lang="en-US" sz="2400" dirty="0" smtClean="0"/>
              <a:t>Install a separate ground wire in every conduit run.</a:t>
            </a:r>
            <a:endParaRPr lang="en-US" sz="2400" dirty="0"/>
          </a:p>
          <a:p>
            <a:pPr lvl="1"/>
            <a:r>
              <a:rPr lang="en-US" sz="2400" dirty="0" smtClean="0"/>
              <a:t>All signal head wiring shall be 5-conductor.</a:t>
            </a:r>
          </a:p>
          <a:p>
            <a:pPr lvl="1"/>
            <a:r>
              <a:rPr lang="en-US" sz="2400" dirty="0" smtClean="0"/>
              <a:t>Do not split 5-conductor for high and low voltage in a single cable; pull separate 2-conductor for pushbutton when sharing a pole with pedestrian head.</a:t>
            </a:r>
          </a:p>
          <a:p>
            <a:pPr lvl="1"/>
            <a:r>
              <a:rPr lang="en-US" sz="2400" dirty="0" smtClean="0"/>
              <a:t>5-conductor may be split between two pedestrian heads on a common pole with jumper across the neutral.</a:t>
            </a:r>
            <a:endParaRPr lang="en-US" sz="2400" dirty="0"/>
          </a:p>
        </p:txBody>
      </p:sp>
    </p:spTree>
    <p:extLst>
      <p:ext uri="{BB962C8B-B14F-4D97-AF65-F5344CB8AC3E}">
        <p14:creationId xmlns:p14="http://schemas.microsoft.com/office/powerpoint/2010/main" val="840880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62000"/>
          </a:xfrm>
        </p:spPr>
        <p:txBody>
          <a:bodyPr/>
          <a:lstStyle/>
          <a:p>
            <a:r>
              <a:rPr lang="en-US" sz="4000" dirty="0" smtClean="0"/>
              <a:t>Chapter 6 – Traffic Signalization</a:t>
            </a:r>
            <a:endParaRPr lang="en-US" sz="4000" dirty="0"/>
          </a:p>
        </p:txBody>
      </p:sp>
      <p:sp>
        <p:nvSpPr>
          <p:cNvPr id="3" name="Content Placeholder 2"/>
          <p:cNvSpPr>
            <a:spLocks noGrp="1"/>
          </p:cNvSpPr>
          <p:nvPr>
            <p:ph idx="1"/>
          </p:nvPr>
        </p:nvSpPr>
        <p:spPr>
          <a:xfrm>
            <a:off x="533400" y="1219200"/>
            <a:ext cx="8042276" cy="4343400"/>
          </a:xfrm>
        </p:spPr>
        <p:txBody>
          <a:bodyPr>
            <a:normAutofit/>
          </a:bodyPr>
          <a:lstStyle/>
          <a:p>
            <a:r>
              <a:rPr lang="en-US" sz="3200" dirty="0" smtClean="0"/>
              <a:t>Miscellaneous</a:t>
            </a:r>
            <a:endParaRPr lang="en-US" sz="3200" dirty="0"/>
          </a:p>
          <a:p>
            <a:pPr lvl="1"/>
            <a:r>
              <a:rPr lang="en-US" sz="2800" dirty="0" smtClean="0"/>
              <a:t>NEMA TS2, Type 2 P cabinets are required.</a:t>
            </a:r>
          </a:p>
          <a:p>
            <a:pPr lvl="2"/>
            <a:r>
              <a:rPr lang="en-US" sz="2800" dirty="0" smtClean="0"/>
              <a:t>Contact Traffic Engineering for UPS installations.</a:t>
            </a:r>
          </a:p>
          <a:p>
            <a:pPr lvl="1"/>
            <a:r>
              <a:rPr lang="en-US" sz="2800" dirty="0" smtClean="0"/>
              <a:t>New signals shall be interconnected and fiber-ready.</a:t>
            </a:r>
          </a:p>
          <a:p>
            <a:pPr lvl="1"/>
            <a:r>
              <a:rPr lang="en-US" sz="2800" dirty="0" smtClean="0"/>
              <a:t>New pedestrian-actuated beacons shall be rectangular rapid flashing beacons (RRFBs).</a:t>
            </a:r>
          </a:p>
          <a:p>
            <a:pPr lvl="1"/>
            <a:endParaRPr lang="en-US" sz="2800" dirty="0"/>
          </a:p>
        </p:txBody>
      </p:sp>
    </p:spTree>
    <p:extLst>
      <p:ext uri="{BB962C8B-B14F-4D97-AF65-F5344CB8AC3E}">
        <p14:creationId xmlns:p14="http://schemas.microsoft.com/office/powerpoint/2010/main" val="4064755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372877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 </a:t>
            </a:r>
            <a:endParaRPr lang="en-US" sz="4000" dirty="0"/>
          </a:p>
        </p:txBody>
      </p:sp>
      <p:sp>
        <p:nvSpPr>
          <p:cNvPr id="3" name="Content Placeholder 2"/>
          <p:cNvSpPr>
            <a:spLocks noGrp="1"/>
          </p:cNvSpPr>
          <p:nvPr>
            <p:ph idx="1"/>
          </p:nvPr>
        </p:nvSpPr>
        <p:spPr>
          <a:xfrm>
            <a:off x="533400" y="1143000"/>
            <a:ext cx="8042276" cy="4343400"/>
          </a:xfrm>
        </p:spPr>
        <p:txBody>
          <a:bodyPr/>
          <a:lstStyle/>
          <a:p>
            <a:pPr>
              <a:buSzPct val="95000"/>
            </a:pPr>
            <a:r>
              <a:rPr lang="en-US" sz="2800" dirty="0" smtClean="0"/>
              <a:t>Accessibility Criteria for Pedestrian Circulation Paths and Access Routes</a:t>
            </a:r>
          </a:p>
          <a:p>
            <a:pPr lvl="1"/>
            <a:r>
              <a:rPr lang="en-US" sz="2400" dirty="0" smtClean="0"/>
              <a:t>Pedestrian Circulation Paths (PCPs)</a:t>
            </a:r>
          </a:p>
          <a:p>
            <a:pPr lvl="2"/>
            <a:r>
              <a:rPr lang="en-US" sz="2400" dirty="0" smtClean="0"/>
              <a:t>Vertical clearances, horizontal encroachments, post-mounted objects</a:t>
            </a:r>
          </a:p>
          <a:p>
            <a:pPr lvl="1"/>
            <a:r>
              <a:rPr lang="en-US" sz="2400" dirty="0" smtClean="0"/>
              <a:t>Pedestrian Access Route (PAR)</a:t>
            </a:r>
          </a:p>
          <a:p>
            <a:pPr lvl="2"/>
            <a:r>
              <a:rPr lang="en-US" sz="2400" dirty="0" smtClean="0"/>
              <a:t>Clear widths, cross slope and grade, surface, horizontal openings</a:t>
            </a:r>
          </a:p>
          <a:p>
            <a:pPr lvl="2"/>
            <a:endParaRPr lang="en-US" dirty="0"/>
          </a:p>
        </p:txBody>
      </p:sp>
    </p:spTree>
    <p:extLst>
      <p:ext uri="{BB962C8B-B14F-4D97-AF65-F5344CB8AC3E}">
        <p14:creationId xmlns:p14="http://schemas.microsoft.com/office/powerpoint/2010/main" val="2926274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042276" cy="1219200"/>
          </a:xfrm>
        </p:spPr>
        <p:txBody>
          <a:bodyPr>
            <a:normAutofit fontScale="90000"/>
          </a:bodyPr>
          <a:lstStyle/>
          <a:p>
            <a:r>
              <a:rPr lang="en-US" sz="4000" dirty="0" smtClean="0"/>
              <a:t>Chapter 7 Channelization and Signing</a:t>
            </a:r>
            <a:r>
              <a:rPr lang="en-US" dirty="0" smtClean="0"/>
              <a:t/>
            </a:r>
            <a:br>
              <a:rPr lang="en-US" dirty="0" smtClean="0"/>
            </a:br>
            <a:r>
              <a:rPr lang="en-US" sz="3600" i="1" dirty="0" smtClean="0"/>
              <a:t>Overview Comparison</a:t>
            </a:r>
            <a:endParaRPr lang="en-US" sz="3600" i="1" dirty="0"/>
          </a:p>
        </p:txBody>
      </p:sp>
      <p:sp>
        <p:nvSpPr>
          <p:cNvPr id="5" name="Text Placeholder 4"/>
          <p:cNvSpPr>
            <a:spLocks noGrp="1"/>
          </p:cNvSpPr>
          <p:nvPr>
            <p:ph type="body" idx="1"/>
          </p:nvPr>
        </p:nvSpPr>
        <p:spPr>
          <a:xfrm>
            <a:off x="533400" y="1447800"/>
            <a:ext cx="3840480" cy="527711"/>
          </a:xfrm>
        </p:spPr>
        <p:txBody>
          <a:bodyPr/>
          <a:lstStyle/>
          <a:p>
            <a:pPr algn="ctr"/>
            <a:r>
              <a:rPr lang="en-US" u="sng" dirty="0" smtClean="0"/>
              <a:t>2016 Sections/Topics</a:t>
            </a:r>
            <a:endParaRPr lang="en-US" u="sng" dirty="0"/>
          </a:p>
        </p:txBody>
      </p:sp>
      <p:sp>
        <p:nvSpPr>
          <p:cNvPr id="6" name="Content Placeholder 5"/>
          <p:cNvSpPr>
            <a:spLocks noGrp="1"/>
          </p:cNvSpPr>
          <p:nvPr>
            <p:ph sz="half" idx="2"/>
          </p:nvPr>
        </p:nvSpPr>
        <p:spPr>
          <a:xfrm>
            <a:off x="457200" y="2057400"/>
            <a:ext cx="4191000" cy="3951288"/>
          </a:xfrm>
        </p:spPr>
        <p:txBody>
          <a:bodyPr>
            <a:normAutofit lnSpcReduction="10000"/>
          </a:bodyPr>
          <a:lstStyle/>
          <a:p>
            <a:r>
              <a:rPr lang="en-US" dirty="0" smtClean="0">
                <a:solidFill>
                  <a:srgbClr val="00B050"/>
                </a:solidFill>
              </a:rPr>
              <a:t>Project Initiation</a:t>
            </a:r>
          </a:p>
          <a:p>
            <a:r>
              <a:rPr lang="en-US" dirty="0" smtClean="0">
                <a:solidFill>
                  <a:srgbClr val="00B050"/>
                </a:solidFill>
              </a:rPr>
              <a:t>Documentation of Conditions</a:t>
            </a:r>
            <a:endParaRPr lang="en-US" dirty="0" smtClean="0"/>
          </a:p>
          <a:p>
            <a:r>
              <a:rPr lang="en-US" dirty="0" smtClean="0"/>
              <a:t>Plans </a:t>
            </a:r>
            <a:r>
              <a:rPr lang="en-US" dirty="0" smtClean="0">
                <a:solidFill>
                  <a:srgbClr val="00B050"/>
                </a:solidFill>
              </a:rPr>
              <a:t>Preparation</a:t>
            </a:r>
          </a:p>
          <a:p>
            <a:pPr marL="0" indent="0">
              <a:buNone/>
            </a:pPr>
            <a:r>
              <a:rPr lang="en-US" dirty="0" smtClean="0"/>
              <a:t>     (including design guidelines)</a:t>
            </a:r>
            <a:endParaRPr lang="en-US" dirty="0"/>
          </a:p>
          <a:p>
            <a:r>
              <a:rPr lang="en-US" dirty="0" smtClean="0">
                <a:solidFill>
                  <a:srgbClr val="00B050"/>
                </a:solidFill>
              </a:rPr>
              <a:t>Construction Requirements</a:t>
            </a:r>
          </a:p>
          <a:p>
            <a:r>
              <a:rPr lang="en-US" dirty="0" smtClean="0">
                <a:solidFill>
                  <a:srgbClr val="00B050"/>
                </a:solidFill>
              </a:rPr>
              <a:t>New formal Standard Plans</a:t>
            </a:r>
          </a:p>
          <a:p>
            <a:pPr marL="0" indent="0">
              <a:buNone/>
            </a:pPr>
            <a:r>
              <a:rPr lang="en-US" dirty="0" smtClean="0">
                <a:solidFill>
                  <a:srgbClr val="00B050"/>
                </a:solidFill>
              </a:rPr>
              <a:t>     (in review)</a:t>
            </a:r>
            <a:endParaRPr lang="en-US" dirty="0" smtClean="0"/>
          </a:p>
          <a:p>
            <a:r>
              <a:rPr lang="en-US" dirty="0" smtClean="0">
                <a:solidFill>
                  <a:srgbClr val="00B050"/>
                </a:solidFill>
              </a:rPr>
              <a:t>Non-Essential Signs</a:t>
            </a:r>
          </a:p>
          <a:p>
            <a:endParaRPr lang="en-US" dirty="0" smtClean="0"/>
          </a:p>
        </p:txBody>
      </p:sp>
      <p:sp>
        <p:nvSpPr>
          <p:cNvPr id="7" name="Text Placeholder 6"/>
          <p:cNvSpPr>
            <a:spLocks noGrp="1"/>
          </p:cNvSpPr>
          <p:nvPr>
            <p:ph type="body" sz="quarter" idx="3"/>
          </p:nvPr>
        </p:nvSpPr>
        <p:spPr>
          <a:xfrm>
            <a:off x="4724400" y="1447800"/>
            <a:ext cx="3840480" cy="527711"/>
          </a:xfrm>
        </p:spPr>
        <p:txBody>
          <a:bodyPr/>
          <a:lstStyle/>
          <a:p>
            <a:pPr algn="ctr"/>
            <a:r>
              <a:rPr lang="en-US" u="sng" dirty="0" smtClean="0"/>
              <a:t>2004 Sections/Topics</a:t>
            </a:r>
            <a:endParaRPr lang="en-US" u="sng" dirty="0"/>
          </a:p>
        </p:txBody>
      </p:sp>
      <p:sp>
        <p:nvSpPr>
          <p:cNvPr id="8" name="Content Placeholder 7"/>
          <p:cNvSpPr>
            <a:spLocks noGrp="1"/>
          </p:cNvSpPr>
          <p:nvPr>
            <p:ph sz="quarter" idx="4"/>
          </p:nvPr>
        </p:nvSpPr>
        <p:spPr>
          <a:xfrm>
            <a:off x="4724400" y="2057400"/>
            <a:ext cx="3840480" cy="3596185"/>
          </a:xfrm>
        </p:spPr>
        <p:txBody>
          <a:bodyPr>
            <a:normAutofit/>
          </a:bodyPr>
          <a:lstStyle/>
          <a:p>
            <a:pPr>
              <a:spcBef>
                <a:spcPts val="1400"/>
              </a:spcBef>
            </a:pPr>
            <a:r>
              <a:rPr lang="en-US" dirty="0" smtClean="0">
                <a:solidFill>
                  <a:srgbClr val="FF0000"/>
                </a:solidFill>
              </a:rPr>
              <a:t>Process</a:t>
            </a:r>
          </a:p>
          <a:p>
            <a:pPr marL="0" indent="0">
              <a:spcBef>
                <a:spcPts val="1400"/>
              </a:spcBef>
              <a:buNone/>
            </a:pPr>
            <a:endParaRPr lang="en-US" dirty="0">
              <a:solidFill>
                <a:srgbClr val="FF0000"/>
              </a:solidFill>
            </a:endParaRPr>
          </a:p>
          <a:p>
            <a:pPr>
              <a:spcBef>
                <a:spcPts val="1400"/>
              </a:spcBef>
            </a:pPr>
            <a:r>
              <a:rPr lang="en-US" dirty="0" smtClean="0"/>
              <a:t>Plan</a:t>
            </a:r>
            <a:r>
              <a:rPr lang="en-US" dirty="0" smtClean="0">
                <a:solidFill>
                  <a:srgbClr val="FF0000"/>
                </a:solidFill>
              </a:rPr>
              <a:t> Format</a:t>
            </a:r>
          </a:p>
          <a:p>
            <a:pPr>
              <a:spcBef>
                <a:spcPts val="1400"/>
              </a:spcBef>
            </a:pPr>
            <a:r>
              <a:rPr lang="en-US" dirty="0" smtClean="0">
                <a:solidFill>
                  <a:srgbClr val="FF0000"/>
                </a:solidFill>
              </a:rPr>
              <a:t>Design Guidelines</a:t>
            </a:r>
            <a:endParaRPr lang="en-US" dirty="0" smtClean="0"/>
          </a:p>
          <a:p>
            <a:pPr>
              <a:spcBef>
                <a:spcPts val="1400"/>
              </a:spcBef>
            </a:pPr>
            <a:r>
              <a:rPr lang="en-US" i="1" dirty="0" smtClean="0"/>
              <a:t>Same topic</a:t>
            </a:r>
            <a:endParaRPr lang="en-US" i="1" dirty="0"/>
          </a:p>
          <a:p>
            <a:pPr>
              <a:spcBef>
                <a:spcPts val="1400"/>
              </a:spcBef>
            </a:pPr>
            <a:r>
              <a:rPr lang="en-US" dirty="0" smtClean="0">
                <a:solidFill>
                  <a:srgbClr val="FF0000"/>
                </a:solidFill>
              </a:rPr>
              <a:t>Channelization Details</a:t>
            </a:r>
            <a:endParaRPr lang="en-US" dirty="0">
              <a:solidFill>
                <a:srgbClr val="FF0000"/>
              </a:solidFill>
            </a:endParaRPr>
          </a:p>
        </p:txBody>
      </p:sp>
    </p:spTree>
    <p:extLst>
      <p:ext uri="{BB962C8B-B14F-4D97-AF65-F5344CB8AC3E}">
        <p14:creationId xmlns:p14="http://schemas.microsoft.com/office/powerpoint/2010/main" val="703138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862" y="152400"/>
            <a:ext cx="8042276" cy="1215932"/>
          </a:xfrm>
        </p:spPr>
        <p:txBody>
          <a:bodyPr>
            <a:normAutofit/>
          </a:bodyPr>
          <a:lstStyle/>
          <a:p>
            <a:r>
              <a:rPr lang="en-US" sz="4000" dirty="0" smtClean="0"/>
              <a:t>Content Summary for Sections</a:t>
            </a:r>
            <a:r>
              <a:rPr lang="en-US" dirty="0" smtClean="0"/>
              <a:t/>
            </a:r>
            <a:br>
              <a:rPr lang="en-US" dirty="0" smtClean="0"/>
            </a:br>
            <a:r>
              <a:rPr lang="en-US" sz="3200" dirty="0" smtClean="0"/>
              <a:t>with </a:t>
            </a:r>
            <a:r>
              <a:rPr lang="en-US" sz="3200" dirty="0" smtClean="0">
                <a:solidFill>
                  <a:srgbClr val="FF0000"/>
                </a:solidFill>
              </a:rPr>
              <a:t>Highlighted Aspects</a:t>
            </a:r>
            <a:endParaRPr lang="en-US" sz="3200" dirty="0">
              <a:solidFill>
                <a:srgbClr val="FF0000"/>
              </a:solidFill>
            </a:endParaRPr>
          </a:p>
        </p:txBody>
      </p:sp>
      <p:sp>
        <p:nvSpPr>
          <p:cNvPr id="6" name="Content Placeholder 5"/>
          <p:cNvSpPr>
            <a:spLocks noGrp="1"/>
          </p:cNvSpPr>
          <p:nvPr>
            <p:ph sz="half" idx="2"/>
          </p:nvPr>
        </p:nvSpPr>
        <p:spPr>
          <a:xfrm>
            <a:off x="457200" y="1447800"/>
            <a:ext cx="8382000" cy="5105400"/>
          </a:xfrm>
        </p:spPr>
        <p:txBody>
          <a:bodyPr>
            <a:normAutofit fontScale="92500" lnSpcReduction="10000"/>
          </a:bodyPr>
          <a:lstStyle/>
          <a:p>
            <a:r>
              <a:rPr lang="en-US" sz="2200" dirty="0" smtClean="0"/>
              <a:t>Project Initiation</a:t>
            </a:r>
          </a:p>
          <a:p>
            <a:pPr lvl="1"/>
            <a:r>
              <a:rPr lang="en-US" dirty="0" smtClean="0"/>
              <a:t>Scope of design determination</a:t>
            </a:r>
          </a:p>
          <a:p>
            <a:pPr lvl="1"/>
            <a:r>
              <a:rPr lang="en-US" dirty="0" smtClean="0"/>
              <a:t>design elements (</a:t>
            </a:r>
            <a:r>
              <a:rPr lang="en-US" dirty="0" smtClean="0"/>
              <a:t>references </a:t>
            </a:r>
            <a:r>
              <a:rPr lang="en-US" dirty="0" smtClean="0"/>
              <a:t>within Manual)</a:t>
            </a:r>
          </a:p>
          <a:p>
            <a:pPr lvl="1"/>
            <a:r>
              <a:rPr lang="en-US" dirty="0" smtClean="0"/>
              <a:t>addresses striping/pavement markings allowances (</a:t>
            </a:r>
            <a:r>
              <a:rPr lang="en-US" dirty="0" smtClean="0">
                <a:solidFill>
                  <a:srgbClr val="FF0000"/>
                </a:solidFill>
              </a:rPr>
              <a:t>paint vs. thermoplastic use, no substitution of WSDOT Standard Plan without prior approval</a:t>
            </a:r>
            <a:r>
              <a:rPr lang="en-US" dirty="0" smtClean="0"/>
              <a:t>) AND signs (</a:t>
            </a:r>
            <a:r>
              <a:rPr lang="en-US" dirty="0" smtClean="0">
                <a:solidFill>
                  <a:srgbClr val="FF0000"/>
                </a:solidFill>
              </a:rPr>
              <a:t>new standard plan for installation/placement</a:t>
            </a:r>
            <a:r>
              <a:rPr lang="en-US" dirty="0" smtClean="0"/>
              <a:t>)</a:t>
            </a:r>
          </a:p>
          <a:p>
            <a:pPr lvl="1"/>
            <a:r>
              <a:rPr lang="en-US" dirty="0" smtClean="0"/>
              <a:t>coordination of design elements </a:t>
            </a:r>
          </a:p>
          <a:p>
            <a:pPr>
              <a:spcBef>
                <a:spcPts val="800"/>
              </a:spcBef>
            </a:pPr>
            <a:r>
              <a:rPr lang="en-US" dirty="0" smtClean="0"/>
              <a:t>Documentation of Conditions</a:t>
            </a:r>
            <a:endParaRPr lang="en-US" sz="2200" dirty="0" smtClean="0"/>
          </a:p>
          <a:p>
            <a:pPr lvl="1"/>
            <a:r>
              <a:rPr lang="en-US" dirty="0" smtClean="0"/>
              <a:t>Site visit (what to review), inventory of elements (</a:t>
            </a:r>
            <a:r>
              <a:rPr lang="en-US" dirty="0" smtClean="0">
                <a:solidFill>
                  <a:srgbClr val="FF0000"/>
                </a:solidFill>
              </a:rPr>
              <a:t>e.g., striping configurations, current lane widths, sign sizes, sheeting, condition</a:t>
            </a:r>
            <a:r>
              <a:rPr lang="en-US" dirty="0" smtClean="0"/>
              <a:t>)</a:t>
            </a:r>
          </a:p>
          <a:p>
            <a:pPr lvl="1"/>
            <a:r>
              <a:rPr lang="en-US" dirty="0" smtClean="0"/>
              <a:t>project extents determination (</a:t>
            </a:r>
            <a:r>
              <a:rPr lang="en-US" dirty="0" smtClean="0">
                <a:solidFill>
                  <a:srgbClr val="FF0000"/>
                </a:solidFill>
              </a:rPr>
              <a:t>may extend the limits of the project</a:t>
            </a:r>
            <a:r>
              <a:rPr lang="en-US" dirty="0" smtClean="0"/>
              <a:t>)</a:t>
            </a:r>
          </a:p>
          <a:p>
            <a:pPr>
              <a:spcBef>
                <a:spcPts val="800"/>
              </a:spcBef>
            </a:pPr>
            <a:r>
              <a:rPr lang="en-US" sz="2200" dirty="0" smtClean="0"/>
              <a:t>Plans Preparation</a:t>
            </a:r>
          </a:p>
          <a:p>
            <a:pPr lvl="1"/>
            <a:r>
              <a:rPr lang="en-US" dirty="0" smtClean="0"/>
              <a:t>General requirements (Ch. 3 referral)</a:t>
            </a:r>
          </a:p>
          <a:p>
            <a:pPr lvl="1"/>
            <a:r>
              <a:rPr lang="en-US" dirty="0" smtClean="0"/>
              <a:t>plan sheet content (</a:t>
            </a:r>
            <a:r>
              <a:rPr lang="en-US" dirty="0" smtClean="0">
                <a:solidFill>
                  <a:srgbClr val="FF0000"/>
                </a:solidFill>
              </a:rPr>
              <a:t>list of 30 items</a:t>
            </a:r>
            <a:r>
              <a:rPr lang="en-US" dirty="0" smtClean="0"/>
              <a:t>) including sheet org/display guidance (</a:t>
            </a:r>
            <a:r>
              <a:rPr lang="en-US" dirty="0" smtClean="0">
                <a:solidFill>
                  <a:srgbClr val="FF0000"/>
                </a:solidFill>
              </a:rPr>
              <a:t>enough information to comprehend the design without other sheet referrals</a:t>
            </a:r>
            <a:r>
              <a:rPr lang="en-US" dirty="0" smtClean="0"/>
              <a:t>)</a:t>
            </a:r>
          </a:p>
          <a:p>
            <a:pPr lvl="1"/>
            <a:r>
              <a:rPr lang="en-US" dirty="0" smtClean="0"/>
              <a:t>design guidance (included as subsection) referral to </a:t>
            </a:r>
            <a:r>
              <a:rPr lang="en-US" dirty="0" smtClean="0">
                <a:solidFill>
                  <a:srgbClr val="FF0000"/>
                </a:solidFill>
              </a:rPr>
              <a:t>standard plans (new, see enclosed)</a:t>
            </a:r>
            <a:r>
              <a:rPr lang="en-US" dirty="0" smtClean="0"/>
              <a:t> and specific to </a:t>
            </a:r>
            <a:r>
              <a:rPr lang="en-US" dirty="0" smtClean="0">
                <a:solidFill>
                  <a:srgbClr val="FF0000"/>
                </a:solidFill>
              </a:rPr>
              <a:t>crosswalk installation/markings (see matrix)</a:t>
            </a:r>
          </a:p>
        </p:txBody>
      </p:sp>
    </p:spTree>
    <p:extLst>
      <p:ext uri="{BB962C8B-B14F-4D97-AF65-F5344CB8AC3E}">
        <p14:creationId xmlns:p14="http://schemas.microsoft.com/office/powerpoint/2010/main" val="13812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Effect transition="in" filter="fade">
                                      <p:cBhvr>
                                        <p:cTn id="66" dur="1000"/>
                                        <p:tgtEl>
                                          <p:spTgt spid="6">
                                            <p:txEl>
                                              <p:pRg st="11" end="11"/>
                                            </p:txEl>
                                          </p:spTgt>
                                        </p:tgtEl>
                                      </p:cBhvr>
                                    </p:animEffect>
                                    <p:anim calcmode="lin" valueType="num">
                                      <p:cBhvr>
                                        <p:cTn id="6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39762"/>
          </a:xfrm>
        </p:spPr>
        <p:txBody>
          <a:bodyPr>
            <a:noAutofit/>
          </a:bodyPr>
          <a:lstStyle/>
          <a:p>
            <a:r>
              <a:rPr lang="en-US" sz="3200" b="1" i="1" dirty="0" smtClean="0"/>
              <a:t>Crosswalk Installation/Marking Guidance</a:t>
            </a:r>
            <a:endParaRPr lang="en-US" sz="3200" b="1" i="1" dirty="0"/>
          </a:p>
        </p:txBody>
      </p:sp>
      <p:graphicFrame>
        <p:nvGraphicFramePr>
          <p:cNvPr id="5" name="Content Placeholder 3"/>
          <p:cNvGraphicFramePr>
            <a:graphicFrameLocks noGrp="1"/>
          </p:cNvGraphicFramePr>
          <p:nvPr>
            <p:ph sz="half" idx="2"/>
            <p:extLst>
              <p:ext uri="{D42A27DB-BD31-4B8C-83A1-F6EECF244321}">
                <p14:modId xmlns:p14="http://schemas.microsoft.com/office/powerpoint/2010/main" val="1096624684"/>
              </p:ext>
            </p:extLst>
          </p:nvPr>
        </p:nvGraphicFramePr>
        <p:xfrm>
          <a:off x="609597" y="914400"/>
          <a:ext cx="7924806" cy="4131549"/>
        </p:xfrm>
        <a:graphic>
          <a:graphicData uri="http://schemas.openxmlformats.org/drawingml/2006/table">
            <a:tbl>
              <a:tblPr>
                <a:tableStyleId>{0505E3EF-67EA-436B-97B2-0124C06EBD24}</a:tableStyleId>
              </a:tblPr>
              <a:tblGrid>
                <a:gridCol w="1777806"/>
                <a:gridCol w="512250"/>
                <a:gridCol w="512250"/>
                <a:gridCol w="512250"/>
                <a:gridCol w="512250"/>
                <a:gridCol w="512250"/>
                <a:gridCol w="512250"/>
                <a:gridCol w="512250"/>
                <a:gridCol w="512250"/>
                <a:gridCol w="512250"/>
                <a:gridCol w="512250"/>
                <a:gridCol w="512250"/>
                <a:gridCol w="512250"/>
              </a:tblGrid>
              <a:tr h="987460">
                <a:tc>
                  <a:txBody>
                    <a:bodyPr/>
                    <a:lstStyle/>
                    <a:p>
                      <a:pPr algn="r" fontAlgn="ctr"/>
                      <a:r>
                        <a:rPr lang="en-US" sz="1400" b="1" u="none" strike="noStrike" dirty="0">
                          <a:effectLst/>
                        </a:rPr>
                        <a:t>Roadway Traffic</a:t>
                      </a:r>
                      <a:endParaRPr lang="en-US" sz="1400" b="1" i="0" u="none" strike="noStrike" dirty="0">
                        <a:solidFill>
                          <a:srgbClr val="000000"/>
                        </a:solidFill>
                        <a:effectLst/>
                        <a:latin typeface="Calibri"/>
                      </a:endParaRPr>
                    </a:p>
                  </a:txBody>
                  <a:tcPr marL="7620" marR="7620" marT="7620" marB="0" anchor="ctr"/>
                </a:tc>
                <a:tc gridSpan="3">
                  <a:txBody>
                    <a:bodyPr/>
                    <a:lstStyle/>
                    <a:p>
                      <a:pPr algn="ctr" fontAlgn="ctr"/>
                      <a:r>
                        <a:rPr lang="en-US" sz="1400" b="1" u="none" strike="noStrike" dirty="0">
                          <a:effectLst/>
                        </a:rPr>
                        <a:t>Average Daily Traffic</a:t>
                      </a:r>
                      <a:br>
                        <a:rPr lang="en-US" sz="1400" b="1" u="none" strike="noStrike" dirty="0">
                          <a:effectLst/>
                        </a:rPr>
                      </a:br>
                      <a:r>
                        <a:rPr lang="en-US" sz="1400" b="1" u="none" strike="noStrike" dirty="0">
                          <a:effectLst/>
                        </a:rPr>
                        <a:t>(2-way total)</a:t>
                      </a:r>
                      <a:br>
                        <a:rPr lang="en-US" sz="1400" b="1" u="none" strike="noStrike" dirty="0">
                          <a:effectLst/>
                        </a:rPr>
                      </a:br>
                      <a:r>
                        <a:rPr lang="en-US" sz="1400" b="1" u="none" strike="noStrike" dirty="0">
                          <a:effectLst/>
                        </a:rPr>
                        <a:t>≤ 9,000</a:t>
                      </a:r>
                      <a:endParaRPr lang="en-US" sz="14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rPr>
                        <a:t>Average Daily Traffic</a:t>
                      </a:r>
                      <a:br>
                        <a:rPr lang="en-US" sz="1400" b="1" u="none" strike="noStrike" dirty="0">
                          <a:effectLst/>
                        </a:rPr>
                      </a:br>
                      <a:r>
                        <a:rPr lang="en-US" sz="1400" b="1" u="none" strike="noStrike" dirty="0">
                          <a:effectLst/>
                        </a:rPr>
                        <a:t>(2-way total)</a:t>
                      </a:r>
                      <a:br>
                        <a:rPr lang="en-US" sz="1400" b="1" u="none" strike="noStrike" dirty="0">
                          <a:effectLst/>
                        </a:rPr>
                      </a:br>
                      <a:r>
                        <a:rPr lang="en-US" sz="1400" b="1" u="none" strike="noStrike" dirty="0">
                          <a:effectLst/>
                        </a:rPr>
                        <a:t>&gt; 9,000 to 12,000</a:t>
                      </a:r>
                      <a:endParaRPr lang="en-US" sz="14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rPr>
                        <a:t>Average Daily Traffic</a:t>
                      </a:r>
                      <a:br>
                        <a:rPr lang="en-US" sz="1400" b="1" u="none" strike="noStrike" dirty="0">
                          <a:effectLst/>
                        </a:rPr>
                      </a:br>
                      <a:r>
                        <a:rPr lang="en-US" sz="1400" b="1" u="none" strike="noStrike" dirty="0">
                          <a:effectLst/>
                        </a:rPr>
                        <a:t>(2-way total)</a:t>
                      </a:r>
                      <a:br>
                        <a:rPr lang="en-US" sz="1400" b="1" u="none" strike="noStrike" dirty="0">
                          <a:effectLst/>
                        </a:rPr>
                      </a:br>
                      <a:r>
                        <a:rPr lang="en-US" sz="1400" b="1" u="none" strike="noStrike" dirty="0">
                          <a:effectLst/>
                        </a:rPr>
                        <a:t>&gt; 12,000 to 15,000</a:t>
                      </a:r>
                      <a:endParaRPr lang="en-US" sz="14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rPr>
                        <a:t>Average Daily Traffic</a:t>
                      </a:r>
                      <a:br>
                        <a:rPr lang="en-US" sz="1400" b="1" u="none" strike="noStrike" dirty="0">
                          <a:effectLst/>
                        </a:rPr>
                      </a:br>
                      <a:r>
                        <a:rPr lang="en-US" sz="1400" b="1" u="none" strike="noStrike" dirty="0">
                          <a:effectLst/>
                        </a:rPr>
                        <a:t>(2-way total)</a:t>
                      </a:r>
                      <a:br>
                        <a:rPr lang="en-US" sz="1400" b="1" u="none" strike="noStrike" dirty="0">
                          <a:effectLst/>
                        </a:rPr>
                      </a:br>
                      <a:r>
                        <a:rPr lang="en-US" sz="1400" b="1" u="none" strike="noStrike" dirty="0">
                          <a:effectLst/>
                        </a:rPr>
                        <a:t>&gt; 15,000</a:t>
                      </a:r>
                      <a:endParaRPr lang="en-US" sz="14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r>
              <a:tr h="576943">
                <a:tc>
                  <a:txBody>
                    <a:bodyPr/>
                    <a:lstStyle/>
                    <a:p>
                      <a:pPr algn="r" fontAlgn="ctr"/>
                      <a:r>
                        <a:rPr lang="en-US" sz="1400" b="1" u="none" strike="noStrike" dirty="0">
                          <a:effectLst/>
                        </a:rPr>
                        <a:t>Speed </a:t>
                      </a:r>
                      <a:r>
                        <a:rPr lang="en-US" sz="1400" b="1" u="none" strike="noStrike" dirty="0" smtClean="0">
                          <a:effectLst/>
                        </a:rPr>
                        <a:t>Limit</a:t>
                      </a:r>
                    </a:p>
                    <a:p>
                      <a:pPr algn="r" fontAlgn="ctr"/>
                      <a:r>
                        <a:rPr lang="en-US" sz="1400" b="0" i="0" u="none" strike="noStrike" dirty="0" smtClean="0">
                          <a:solidFill>
                            <a:srgbClr val="000000"/>
                          </a:solidFill>
                          <a:effectLst/>
                          <a:latin typeface="Calibri"/>
                        </a:rPr>
                        <a:t>(in MPH)</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a:effectLst/>
                        </a:rPr>
                        <a:t>≤ </a:t>
                      </a:r>
                      <a:r>
                        <a:rPr lang="en-US" sz="1400" u="none" strike="noStrike" dirty="0" smtClean="0">
                          <a:effectLst/>
                        </a:rPr>
                        <a:t>30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35</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40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a:effectLst/>
                        </a:rPr>
                        <a:t>≤ </a:t>
                      </a:r>
                      <a:r>
                        <a:rPr lang="en-US" sz="1400" u="none" strike="noStrike" dirty="0" smtClean="0">
                          <a:effectLst/>
                        </a:rPr>
                        <a:t>30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35</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40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a:effectLst/>
                        </a:rPr>
                        <a:t>≤ </a:t>
                      </a:r>
                      <a:r>
                        <a:rPr lang="en-US" sz="1400" u="none" strike="noStrike" dirty="0" smtClean="0">
                          <a:effectLst/>
                        </a:rPr>
                        <a:t>30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35</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40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a:effectLst/>
                        </a:rPr>
                        <a:t>≤ </a:t>
                      </a:r>
                      <a:r>
                        <a:rPr lang="en-US" sz="1400" u="none" strike="noStrike" dirty="0" smtClean="0">
                          <a:effectLst/>
                        </a:rPr>
                        <a:t>30</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35</a:t>
                      </a:r>
                      <a:endParaRPr lang="en-US" sz="1400" b="0" i="0" u="none" strike="noStrike" dirty="0">
                        <a:solidFill>
                          <a:srgbClr val="000000"/>
                        </a:solidFill>
                        <a:effectLst/>
                        <a:latin typeface="Calibri"/>
                      </a:endParaRPr>
                    </a:p>
                  </a:txBody>
                  <a:tcPr marL="7620" marR="7620" marT="7620" marB="0" anchor="ctr"/>
                </a:tc>
                <a:tc rowSpan="2">
                  <a:txBody>
                    <a:bodyPr/>
                    <a:lstStyle/>
                    <a:p>
                      <a:pPr algn="ctr" fontAlgn="ctr"/>
                      <a:r>
                        <a:rPr lang="en-US" sz="1400" u="none" strike="noStrike" dirty="0" smtClean="0">
                          <a:effectLst/>
                        </a:rPr>
                        <a:t>40</a:t>
                      </a:r>
                      <a:endParaRPr lang="en-US" sz="1400" b="0" i="0" u="none" strike="noStrike" dirty="0">
                        <a:solidFill>
                          <a:srgbClr val="000000"/>
                        </a:solidFill>
                        <a:effectLst/>
                        <a:latin typeface="Calibri"/>
                      </a:endParaRPr>
                    </a:p>
                  </a:txBody>
                  <a:tcPr marL="7620" marR="7620" marT="7620" marB="0" anchor="ctr"/>
                </a:tc>
              </a:tr>
              <a:tr h="255187">
                <a:tc>
                  <a:txBody>
                    <a:bodyPr/>
                    <a:lstStyle/>
                    <a:p>
                      <a:pPr algn="l" fontAlgn="b"/>
                      <a:r>
                        <a:rPr lang="en-US" sz="1400" b="1" u="none" strike="noStrike" dirty="0">
                          <a:effectLst/>
                        </a:rPr>
                        <a:t>Total </a:t>
                      </a:r>
                      <a:r>
                        <a:rPr lang="en-US" sz="1400" b="1" u="none" strike="noStrike" dirty="0" smtClean="0">
                          <a:effectLst/>
                        </a:rPr>
                        <a:t>Lanes</a:t>
                      </a:r>
                      <a:endParaRPr lang="en-US" sz="1400" b="1" i="0" u="none" strike="noStrike" dirty="0">
                        <a:solidFill>
                          <a:srgbClr val="000000"/>
                        </a:solidFill>
                        <a:effectLst/>
                        <a:latin typeface="Calibri"/>
                      </a:endParaRPr>
                    </a:p>
                  </a:txBody>
                  <a:tcPr marL="7620" marR="7620" marT="762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54753">
                <a:tc>
                  <a:txBody>
                    <a:bodyPr/>
                    <a:lstStyle/>
                    <a:p>
                      <a:pPr algn="l" fontAlgn="ctr"/>
                      <a:r>
                        <a:rPr lang="en-US" sz="1400" u="none" strike="noStrike" dirty="0">
                          <a:effectLst/>
                        </a:rPr>
                        <a:t>Two</a:t>
                      </a: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600" b="1" u="none" strike="noStrike" dirty="0" smtClean="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smtClean="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r>
              <a:tr h="554753">
                <a:tc>
                  <a:txBody>
                    <a:bodyPr/>
                    <a:lstStyle/>
                    <a:p>
                      <a:pPr algn="l" fontAlgn="ctr"/>
                      <a:r>
                        <a:rPr lang="en-US" sz="1400" u="none" strike="noStrike" dirty="0">
                          <a:effectLst/>
                        </a:rPr>
                        <a:t>Three</a:t>
                      </a: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r>
              <a:tr h="554753">
                <a:tc>
                  <a:txBody>
                    <a:bodyPr/>
                    <a:lstStyle/>
                    <a:p>
                      <a:pPr algn="l" fontAlgn="ctr"/>
                      <a:r>
                        <a:rPr lang="en-US" sz="1400" u="none" strike="noStrike" dirty="0">
                          <a:effectLst/>
                        </a:rPr>
                        <a:t>Four or more</a:t>
                      </a:r>
                      <a:br>
                        <a:rPr lang="en-US" sz="1400" u="none" strike="noStrike" dirty="0">
                          <a:effectLst/>
                        </a:rPr>
                      </a:br>
                      <a:r>
                        <a:rPr lang="en-US" sz="1400" u="none" strike="noStrike" dirty="0">
                          <a:effectLst/>
                        </a:rPr>
                        <a:t>(with raised median</a:t>
                      </a:r>
                      <a:r>
                        <a:rPr lang="en-US" sz="1400" u="none" strike="noStrike" dirty="0" smtClean="0">
                          <a:effectLst/>
                        </a:rPr>
                        <a:t>*)</a:t>
                      </a: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r>
              <a:tr h="554753">
                <a:tc>
                  <a:txBody>
                    <a:bodyPr/>
                    <a:lstStyle/>
                    <a:p>
                      <a:pPr algn="l" fontAlgn="ctr"/>
                      <a:r>
                        <a:rPr lang="en-US" sz="1400" u="none" strike="noStrike" dirty="0">
                          <a:effectLst/>
                        </a:rPr>
                        <a:t>Four or more</a:t>
                      </a:r>
                      <a:br>
                        <a:rPr lang="en-US" sz="1400" u="none" strike="noStrike" dirty="0">
                          <a:effectLst/>
                        </a:rPr>
                      </a:br>
                      <a:r>
                        <a:rPr lang="en-US" sz="1400" u="none" strike="noStrike" dirty="0">
                          <a:effectLst/>
                        </a:rPr>
                        <a:t>(without raised median)</a:t>
                      </a:r>
                      <a:endParaRPr lang="en-US" sz="1400" b="0" i="0" u="none" strike="noStrike" dirty="0">
                        <a:solidFill>
                          <a:srgbClr val="000000"/>
                        </a:solidFill>
                        <a:effectLst/>
                        <a:latin typeface="Calibri"/>
                      </a:endParaRPr>
                    </a:p>
                  </a:txBody>
                  <a:tcPr marL="7620" marR="7620" marT="7620" marB="0" anchor="ctr"/>
                </a:tc>
                <a:tc>
                  <a:txBody>
                    <a:bodyPr/>
                    <a:lstStyle/>
                    <a:p>
                      <a:pPr algn="ctr" fontAlgn="ctr"/>
                      <a:r>
                        <a:rPr lang="en-US" sz="1600" b="1" u="none" strike="noStrike" dirty="0">
                          <a:effectLst/>
                        </a:rPr>
                        <a:t>C</a:t>
                      </a:r>
                      <a:endParaRPr lang="en-US" sz="1600" b="1" i="0" u="none" strike="noStrike" dirty="0">
                        <a:solidFill>
                          <a:srgbClr val="000000"/>
                        </a:solidFill>
                        <a:effectLst/>
                        <a:latin typeface="Calibri"/>
                      </a:endParaRPr>
                    </a:p>
                  </a:txBody>
                  <a:tcPr marL="7620" marR="7620" marT="7620" marB="0" anchor="ctr">
                    <a:solidFill>
                      <a:srgbClr val="92D05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P</a:t>
                      </a:r>
                      <a:endParaRPr lang="en-US" sz="1600" b="1" i="0" u="none" strike="noStrike" dirty="0">
                        <a:solidFill>
                          <a:srgbClr val="000000"/>
                        </a:solidFill>
                        <a:effectLst/>
                        <a:latin typeface="Calibri"/>
                      </a:endParaRPr>
                    </a:p>
                  </a:txBody>
                  <a:tcPr marL="7620" marR="7620" marT="7620" marB="0" anchor="ctr">
                    <a:solidFill>
                      <a:srgbClr val="FFFF99"/>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c>
                  <a:txBody>
                    <a:bodyPr/>
                    <a:lstStyle/>
                    <a:p>
                      <a:pPr algn="ctr" fontAlgn="ctr"/>
                      <a:r>
                        <a:rPr lang="en-US" sz="1600" b="1" u="none" strike="noStrike" dirty="0">
                          <a:effectLst/>
                        </a:rPr>
                        <a:t>N</a:t>
                      </a:r>
                      <a:endParaRPr lang="en-US" sz="1600" b="1" i="0" u="none" strike="noStrike" dirty="0">
                        <a:solidFill>
                          <a:srgbClr val="000000"/>
                        </a:solidFill>
                        <a:effectLst/>
                        <a:latin typeface="Calibri"/>
                      </a:endParaRPr>
                    </a:p>
                  </a:txBody>
                  <a:tcPr marL="7620" marR="7620" marT="7620" marB="0" anchor="ctr">
                    <a:solidFill>
                      <a:srgbClr val="FFC000"/>
                    </a:solidFill>
                  </a:tcPr>
                </a:tc>
              </a:tr>
            </a:tbl>
          </a:graphicData>
        </a:graphic>
      </p:graphicFrame>
      <p:sp>
        <p:nvSpPr>
          <p:cNvPr id="2" name="TextBox 1"/>
          <p:cNvSpPr txBox="1"/>
          <p:nvPr/>
        </p:nvSpPr>
        <p:spPr>
          <a:xfrm>
            <a:off x="609600" y="5029200"/>
            <a:ext cx="8305800" cy="1815882"/>
          </a:xfrm>
          <a:prstGeom prst="rect">
            <a:avLst/>
          </a:prstGeom>
          <a:noFill/>
        </p:spPr>
        <p:txBody>
          <a:bodyPr wrap="square" rtlCol="0">
            <a:spAutoFit/>
          </a:bodyPr>
          <a:lstStyle/>
          <a:p>
            <a:r>
              <a:rPr lang="en-US" sz="1400" b="1" dirty="0">
                <a:solidFill>
                  <a:srgbClr val="00B050"/>
                </a:solidFill>
                <a:effectLst>
                  <a:outerShdw blurRad="38100" dist="38100" dir="2700000" algn="tl">
                    <a:srgbClr val="000000">
                      <a:alpha val="43137"/>
                    </a:srgbClr>
                  </a:outerShdw>
                </a:effectLst>
              </a:rPr>
              <a:t>C</a:t>
            </a:r>
            <a:r>
              <a:rPr lang="en-US" sz="1400" dirty="0"/>
              <a:t> = Candidate sites for marked crosswalks (assuming ADA and PROWAG requirements are met). </a:t>
            </a:r>
          </a:p>
          <a:p>
            <a:r>
              <a:rPr lang="en-US" sz="1400" b="1" dirty="0">
                <a:solidFill>
                  <a:srgbClr val="FFFF00"/>
                </a:solidFill>
                <a:effectLst>
                  <a:outerShdw blurRad="38100" dist="38100" dir="2700000" algn="tl">
                    <a:srgbClr val="000000">
                      <a:alpha val="43137"/>
                    </a:srgbClr>
                  </a:outerShdw>
                </a:effectLst>
              </a:rPr>
              <a:t>P</a:t>
            </a:r>
            <a:r>
              <a:rPr lang="en-US" sz="1400" dirty="0"/>
              <a:t> = Possible increase in pedestrian crash risk may occur if crosswalks are added without other pedestrian facility enhancements</a:t>
            </a:r>
          </a:p>
          <a:p>
            <a:r>
              <a:rPr lang="en-US" sz="1400" b="1" dirty="0">
                <a:solidFill>
                  <a:srgbClr val="FFC000"/>
                </a:solidFill>
                <a:effectLst>
                  <a:outerShdw blurRad="38100" dist="38100" dir="2700000" algn="tl">
                    <a:srgbClr val="000000">
                      <a:alpha val="43137"/>
                    </a:srgbClr>
                  </a:outerShdw>
                </a:effectLst>
              </a:rPr>
              <a:t>N</a:t>
            </a:r>
            <a:r>
              <a:rPr lang="en-US" sz="1400" dirty="0"/>
              <a:t> = Marked crosswalks alone are insufficient, since pedestrian crash risk may be increased by providing marked crosswalks alone  </a:t>
            </a:r>
          </a:p>
          <a:p>
            <a:r>
              <a:rPr lang="en-US" sz="1200" dirty="0"/>
              <a:t>*  The raised median or crossing island must be at least 4 feet wide and 6 feet long to serve adequately as a refuge area for pedestrians, in accordance with the MUTCD and the AASHTO A Policy on Geometric Design of Highways and Streets. </a:t>
            </a:r>
          </a:p>
          <a:p>
            <a:endParaRPr lang="en-US" dirty="0"/>
          </a:p>
        </p:txBody>
      </p:sp>
    </p:spTree>
    <p:extLst>
      <p:ext uri="{BB962C8B-B14F-4D97-AF65-F5344CB8AC3E}">
        <p14:creationId xmlns:p14="http://schemas.microsoft.com/office/powerpoint/2010/main" val="4229178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382000" cy="1295400"/>
          </a:xfrm>
        </p:spPr>
        <p:txBody>
          <a:bodyPr>
            <a:normAutofit/>
          </a:bodyPr>
          <a:lstStyle/>
          <a:p>
            <a:r>
              <a:rPr lang="en-US" sz="4000" dirty="0" smtClean="0"/>
              <a:t>Content Summary for Sections</a:t>
            </a:r>
            <a:r>
              <a:rPr lang="en-US" dirty="0" smtClean="0"/>
              <a:t/>
            </a:r>
            <a:br>
              <a:rPr lang="en-US" dirty="0" smtClean="0"/>
            </a:br>
            <a:r>
              <a:rPr lang="en-US" sz="3600" dirty="0" smtClean="0"/>
              <a:t>with </a:t>
            </a:r>
            <a:r>
              <a:rPr lang="en-US" sz="3600" dirty="0" smtClean="0">
                <a:solidFill>
                  <a:srgbClr val="FF0000"/>
                </a:solidFill>
              </a:rPr>
              <a:t>Highlighted Aspects</a:t>
            </a:r>
            <a:endParaRPr lang="en-US" sz="3600" dirty="0">
              <a:solidFill>
                <a:srgbClr val="FF0000"/>
              </a:solidFill>
            </a:endParaRPr>
          </a:p>
        </p:txBody>
      </p:sp>
      <p:sp>
        <p:nvSpPr>
          <p:cNvPr id="6" name="Content Placeholder 5"/>
          <p:cNvSpPr>
            <a:spLocks noGrp="1"/>
          </p:cNvSpPr>
          <p:nvPr>
            <p:ph sz="half" idx="2"/>
          </p:nvPr>
        </p:nvSpPr>
        <p:spPr>
          <a:xfrm>
            <a:off x="228600" y="1524000"/>
            <a:ext cx="8763000" cy="4876800"/>
          </a:xfrm>
        </p:spPr>
        <p:txBody>
          <a:bodyPr>
            <a:normAutofit fontScale="92500" lnSpcReduction="20000"/>
          </a:bodyPr>
          <a:lstStyle/>
          <a:p>
            <a:pPr>
              <a:spcBef>
                <a:spcPts val="600"/>
              </a:spcBef>
            </a:pPr>
            <a:r>
              <a:rPr lang="en-US" sz="2600" b="1" dirty="0" smtClean="0"/>
              <a:t>Construction Requirements</a:t>
            </a:r>
          </a:p>
          <a:p>
            <a:pPr marL="457200" lvl="1" indent="0">
              <a:buNone/>
            </a:pPr>
            <a:r>
              <a:rPr lang="en-US" sz="1900" dirty="0" smtClean="0"/>
              <a:t>Same WSDOT Standard Specifications referrals, but </a:t>
            </a:r>
            <a:r>
              <a:rPr lang="en-US" sz="1900" dirty="0" smtClean="0">
                <a:solidFill>
                  <a:srgbClr val="FF0000"/>
                </a:solidFill>
              </a:rPr>
              <a:t>developed/added General Notes for Channelization or Signing (highlights below) </a:t>
            </a:r>
            <a:r>
              <a:rPr lang="en-US" sz="1900" dirty="0" smtClean="0"/>
              <a:t>as </a:t>
            </a:r>
            <a:r>
              <a:rPr lang="en-US" sz="1900" dirty="0" smtClean="0"/>
              <a:t>attachment</a:t>
            </a:r>
            <a:endParaRPr lang="en-US" sz="1900" dirty="0" smtClean="0"/>
          </a:p>
          <a:p>
            <a:pPr lvl="1">
              <a:buSzPct val="95000"/>
            </a:pPr>
            <a:r>
              <a:rPr lang="en-US" sz="1900" dirty="0" smtClean="0"/>
              <a:t>Contractor to </a:t>
            </a:r>
            <a:r>
              <a:rPr lang="en-US" sz="1900" b="1" u="sng" dirty="0" smtClean="0"/>
              <a:t>schedule inspection of pavement marking layout </a:t>
            </a:r>
            <a:r>
              <a:rPr lang="en-US" sz="1900" dirty="0" smtClean="0"/>
              <a:t>at least 3 business days prior to installation of permanent striping</a:t>
            </a:r>
          </a:p>
          <a:p>
            <a:pPr lvl="1">
              <a:buSzPct val="95000"/>
            </a:pPr>
            <a:r>
              <a:rPr lang="en-US" sz="1900" dirty="0" smtClean="0"/>
              <a:t>Contractor </a:t>
            </a:r>
            <a:r>
              <a:rPr lang="en-US" sz="1900" dirty="0"/>
              <a:t>shall remove all existing pavement markings and striping in conflict with the final striping plan by </a:t>
            </a:r>
            <a:r>
              <a:rPr lang="en-US" sz="1900" b="1" u="sng" dirty="0"/>
              <a:t>hydro-blasting or other approved noninvasive method</a:t>
            </a:r>
            <a:r>
              <a:rPr lang="en-US" sz="1900" dirty="0"/>
              <a:t>. </a:t>
            </a:r>
            <a:endParaRPr lang="en-US" sz="1900" dirty="0" smtClean="0"/>
          </a:p>
          <a:p>
            <a:pPr lvl="1">
              <a:buSzPct val="95000"/>
            </a:pPr>
            <a:r>
              <a:rPr lang="en-US" sz="1900" dirty="0"/>
              <a:t>Applying additional markings to obscure erroneous markings is not an approved method for obliteration. </a:t>
            </a:r>
            <a:endParaRPr lang="en-US" sz="1900" dirty="0" smtClean="0"/>
          </a:p>
          <a:p>
            <a:pPr lvl="1">
              <a:buSzPct val="95000"/>
            </a:pPr>
            <a:r>
              <a:rPr lang="en-US" sz="1900" dirty="0" smtClean="0"/>
              <a:t>Type </a:t>
            </a:r>
            <a:r>
              <a:rPr lang="en-US" sz="1900" dirty="0"/>
              <a:t>IV or better sign sheeting; 2-inch posts</a:t>
            </a:r>
          </a:p>
          <a:p>
            <a:pPr lvl="1">
              <a:buSzPct val="95000"/>
            </a:pPr>
            <a:r>
              <a:rPr lang="en-US" sz="1900" dirty="0"/>
              <a:t>Sign formatting/layouts to </a:t>
            </a:r>
            <a:r>
              <a:rPr lang="en-US" sz="1900" dirty="0" smtClean="0"/>
              <a:t>be submitted </a:t>
            </a:r>
            <a:r>
              <a:rPr lang="en-US" sz="1900" dirty="0"/>
              <a:t>to Traffic for approval (if not specified in plans)</a:t>
            </a:r>
          </a:p>
          <a:p>
            <a:pPr lvl="1">
              <a:buSzPct val="95000"/>
            </a:pPr>
            <a:r>
              <a:rPr lang="en-US" sz="1900" b="1" u="sng" dirty="0"/>
              <a:t>Minimization of installing new sign posts</a:t>
            </a:r>
            <a:r>
              <a:rPr lang="en-US" sz="1900" dirty="0"/>
              <a:t>, use streetlight poles (as available) and re-use existing sign posts (as appropriate)</a:t>
            </a:r>
          </a:p>
          <a:p>
            <a:pPr lvl="1">
              <a:buSzPct val="95000"/>
            </a:pPr>
            <a:r>
              <a:rPr lang="en-US" sz="1900" dirty="0"/>
              <a:t>Mounting hardware changes and sign relocations (due to visual conflict or safety concern) part of Contractor’s </a:t>
            </a:r>
            <a:r>
              <a:rPr lang="en-US" sz="1900" dirty="0" smtClean="0"/>
              <a:t>responsibility</a:t>
            </a:r>
            <a:endParaRPr lang="en-US" sz="1900" dirty="0"/>
          </a:p>
        </p:txBody>
      </p:sp>
    </p:spTree>
    <p:extLst>
      <p:ext uri="{BB962C8B-B14F-4D97-AF65-F5344CB8AC3E}">
        <p14:creationId xmlns:p14="http://schemas.microsoft.com/office/powerpoint/2010/main" val="8093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100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100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100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1143000"/>
          </a:xfrm>
        </p:spPr>
        <p:txBody>
          <a:bodyPr>
            <a:noAutofit/>
          </a:bodyPr>
          <a:lstStyle/>
          <a:p>
            <a:r>
              <a:rPr lang="en-US" sz="4000" dirty="0" smtClean="0"/>
              <a:t>Content Summary for Sections </a:t>
            </a:r>
            <a:br>
              <a:rPr lang="en-US" sz="4000" dirty="0" smtClean="0"/>
            </a:br>
            <a:r>
              <a:rPr lang="en-US" sz="3600" dirty="0"/>
              <a:t>w</a:t>
            </a:r>
            <a:r>
              <a:rPr lang="en-US" sz="3600" dirty="0" smtClean="0"/>
              <a:t>ith </a:t>
            </a:r>
            <a:r>
              <a:rPr lang="en-US" sz="3600" dirty="0" smtClean="0">
                <a:solidFill>
                  <a:srgbClr val="FF0000"/>
                </a:solidFill>
              </a:rPr>
              <a:t>Highlighted Aspects</a:t>
            </a:r>
            <a:endParaRPr lang="en-US" sz="3600" dirty="0">
              <a:solidFill>
                <a:srgbClr val="FF0000"/>
              </a:solidFill>
            </a:endParaRPr>
          </a:p>
        </p:txBody>
      </p:sp>
      <p:sp>
        <p:nvSpPr>
          <p:cNvPr id="6" name="Content Placeholder 5"/>
          <p:cNvSpPr>
            <a:spLocks noGrp="1"/>
          </p:cNvSpPr>
          <p:nvPr>
            <p:ph sz="half" idx="2"/>
          </p:nvPr>
        </p:nvSpPr>
        <p:spPr>
          <a:xfrm>
            <a:off x="228600" y="1295400"/>
            <a:ext cx="8763000" cy="5105400"/>
          </a:xfrm>
        </p:spPr>
        <p:txBody>
          <a:bodyPr>
            <a:noAutofit/>
          </a:bodyPr>
          <a:lstStyle/>
          <a:p>
            <a:r>
              <a:rPr lang="en-US" b="1" dirty="0" smtClean="0"/>
              <a:t>Non-Essential Signs</a:t>
            </a:r>
          </a:p>
          <a:p>
            <a:pPr lvl="1">
              <a:buSzPct val="95000"/>
            </a:pPr>
            <a:r>
              <a:rPr lang="en-US" sz="2000" dirty="0"/>
              <a:t>Destination/wayfinding signs, cultural interest signs, memorial signs, and other similar signs are </a:t>
            </a:r>
            <a:r>
              <a:rPr lang="en-US" sz="2000" dirty="0">
                <a:solidFill>
                  <a:srgbClr val="FF0000"/>
                </a:solidFill>
              </a:rPr>
              <a:t>supplemental to other signing and shall not be installed where there is insufficient spacing from signing of higher priority</a:t>
            </a:r>
            <a:r>
              <a:rPr lang="en-US" sz="2000" dirty="0" smtClean="0"/>
              <a:t>.</a:t>
            </a:r>
          </a:p>
          <a:p>
            <a:pPr lvl="1">
              <a:buSzPct val="95000"/>
            </a:pPr>
            <a:r>
              <a:rPr lang="en-US" sz="2000" dirty="0">
                <a:solidFill>
                  <a:srgbClr val="FF0000"/>
                </a:solidFill>
              </a:rPr>
              <a:t>Costs </a:t>
            </a:r>
            <a:r>
              <a:rPr lang="en-US" sz="2000" dirty="0"/>
              <a:t>related to the purchase, installation, and maintenance of these signs </a:t>
            </a:r>
            <a:r>
              <a:rPr lang="en-US" sz="2000" dirty="0">
                <a:solidFill>
                  <a:srgbClr val="FF0000"/>
                </a:solidFill>
              </a:rPr>
              <a:t>will be borne by the party requesting the sign</a:t>
            </a:r>
            <a:r>
              <a:rPr lang="en-US" sz="2000" dirty="0"/>
              <a:t>.  While no maintenance agreement is typically necessary, the </a:t>
            </a:r>
            <a:r>
              <a:rPr lang="en-US" sz="2000" dirty="0">
                <a:solidFill>
                  <a:srgbClr val="FF0000"/>
                </a:solidFill>
              </a:rPr>
              <a:t>signs will typically only be maintained by the City by request </a:t>
            </a:r>
            <a:r>
              <a:rPr lang="en-US" sz="2000" dirty="0"/>
              <a:t>to the Engineering Division of the Public Works Department. </a:t>
            </a:r>
            <a:r>
              <a:rPr lang="en-US" sz="2000" dirty="0" smtClean="0"/>
              <a:t> </a:t>
            </a:r>
          </a:p>
          <a:p>
            <a:pPr lvl="1">
              <a:buSzPct val="95000"/>
            </a:pPr>
            <a:r>
              <a:rPr lang="en-US" sz="2000" dirty="0">
                <a:solidFill>
                  <a:srgbClr val="FF0000"/>
                </a:solidFill>
              </a:rPr>
              <a:t>Advertising and private signs </a:t>
            </a:r>
            <a:r>
              <a:rPr lang="en-US" sz="2000" dirty="0"/>
              <a:t>are not addressed herein, but instead </a:t>
            </a:r>
            <a:r>
              <a:rPr lang="en-US" sz="2000" dirty="0">
                <a:solidFill>
                  <a:srgbClr val="FF0000"/>
                </a:solidFill>
              </a:rPr>
              <a:t>are controlled by applicable City ordinances and state and federal regulations</a:t>
            </a:r>
            <a:r>
              <a:rPr lang="en-US" sz="2000" dirty="0" smtClean="0"/>
              <a:t>.</a:t>
            </a:r>
          </a:p>
          <a:p>
            <a:pPr lvl="1">
              <a:buSzPct val="95000"/>
            </a:pPr>
            <a:r>
              <a:rPr lang="en-US" sz="2000" dirty="0">
                <a:solidFill>
                  <a:srgbClr val="FF0000"/>
                </a:solidFill>
              </a:rPr>
              <a:t>Signs relating to services and businesses </a:t>
            </a:r>
            <a:r>
              <a:rPr lang="en-US" sz="2000" dirty="0"/>
              <a:t>are not typically provided in urban areas, and </a:t>
            </a:r>
            <a:r>
              <a:rPr lang="en-US" sz="2000" dirty="0">
                <a:solidFill>
                  <a:srgbClr val="FF0000"/>
                </a:solidFill>
              </a:rPr>
              <a:t>are not permitted</a:t>
            </a:r>
            <a:r>
              <a:rPr lang="en-US" sz="2000" dirty="0"/>
              <a:t>.  All other wayfinding, guide, and cultural/recreational interest signs shall meet the requirements of this section and the MUTCD.</a:t>
            </a:r>
            <a:endParaRPr lang="en-US" sz="2000" dirty="0" smtClean="0"/>
          </a:p>
        </p:txBody>
      </p:sp>
    </p:spTree>
    <p:extLst>
      <p:ext uri="{BB962C8B-B14F-4D97-AF65-F5344CB8AC3E}">
        <p14:creationId xmlns:p14="http://schemas.microsoft.com/office/powerpoint/2010/main" val="23947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50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50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50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616572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143000"/>
            <a:ext cx="8042276" cy="4343400"/>
          </a:xfrm>
        </p:spPr>
        <p:txBody>
          <a:bodyPr>
            <a:normAutofit/>
          </a:bodyPr>
          <a:lstStyle/>
          <a:p>
            <a:pPr>
              <a:spcBef>
                <a:spcPts val="0"/>
              </a:spcBef>
              <a:spcAft>
                <a:spcPts val="1200"/>
              </a:spcAft>
              <a:buSzPct val="85000"/>
            </a:pPr>
            <a:r>
              <a:rPr lang="en-US" sz="2800" dirty="0"/>
              <a:t>This is a new chapter that incorporates </a:t>
            </a:r>
            <a:r>
              <a:rPr lang="en-US" sz="2800" dirty="0" smtClean="0"/>
              <a:t>ROW </a:t>
            </a:r>
            <a:r>
              <a:rPr lang="en-US" sz="2800" dirty="0"/>
              <a:t>elements that affect </a:t>
            </a:r>
            <a:r>
              <a:rPr lang="en-US" sz="2800" dirty="0" smtClean="0"/>
              <a:t>accessibility</a:t>
            </a:r>
            <a:endParaRPr lang="en-US" sz="2800" dirty="0"/>
          </a:p>
          <a:p>
            <a:pPr>
              <a:spcBef>
                <a:spcPts val="0"/>
              </a:spcBef>
              <a:spcAft>
                <a:spcPts val="1200"/>
              </a:spcAft>
              <a:buSzPct val="85000"/>
            </a:pPr>
            <a:r>
              <a:rPr lang="en-US" sz="2800" dirty="0"/>
              <a:t>The City </a:t>
            </a:r>
            <a:r>
              <a:rPr lang="en-US" sz="2800" dirty="0" smtClean="0"/>
              <a:t>strives </a:t>
            </a:r>
            <a:r>
              <a:rPr lang="en-US" sz="2800" dirty="0"/>
              <a:t>to make the </a:t>
            </a:r>
            <a:r>
              <a:rPr lang="en-US" sz="2800" dirty="0" smtClean="0"/>
              <a:t>ROW </a:t>
            </a:r>
            <a:r>
              <a:rPr lang="en-US" sz="2800" dirty="0"/>
              <a:t>useable for </a:t>
            </a:r>
            <a:r>
              <a:rPr lang="en-US" sz="2800" dirty="0" smtClean="0"/>
              <a:t>everyone</a:t>
            </a:r>
            <a:endParaRPr lang="en-US" sz="2800" dirty="0"/>
          </a:p>
          <a:p>
            <a:pPr>
              <a:spcBef>
                <a:spcPts val="0"/>
              </a:spcBef>
              <a:spcAft>
                <a:spcPts val="1200"/>
              </a:spcAft>
              <a:buSzPct val="85000"/>
            </a:pPr>
            <a:r>
              <a:rPr lang="en-US" sz="2800" dirty="0" smtClean="0"/>
              <a:t>Includes elements such as </a:t>
            </a:r>
            <a:r>
              <a:rPr lang="en-US" sz="2800" dirty="0"/>
              <a:t>sidewalks, curb ramps, accessible pedestrian signals, crosswalks, and maintaining pedestrian access during </a:t>
            </a:r>
            <a:r>
              <a:rPr lang="en-US" sz="2800" dirty="0" smtClean="0"/>
              <a:t>construction</a:t>
            </a:r>
            <a:endParaRPr lang="en-US" sz="2800" dirty="0"/>
          </a:p>
        </p:txBody>
      </p:sp>
    </p:spTree>
    <p:extLst>
      <p:ext uri="{BB962C8B-B14F-4D97-AF65-F5344CB8AC3E}">
        <p14:creationId xmlns:p14="http://schemas.microsoft.com/office/powerpoint/2010/main" val="19260461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143000"/>
            <a:ext cx="8042276" cy="4343400"/>
          </a:xfrm>
        </p:spPr>
        <p:txBody>
          <a:bodyPr/>
          <a:lstStyle/>
          <a:p>
            <a:pPr>
              <a:buSzPct val="95000"/>
            </a:pPr>
            <a:r>
              <a:rPr lang="en-US" sz="2800" dirty="0" smtClean="0"/>
              <a:t>ADA Requirements by Project </a:t>
            </a:r>
            <a:r>
              <a:rPr lang="en-US" sz="2800" dirty="0"/>
              <a:t>T</a:t>
            </a:r>
            <a:r>
              <a:rPr lang="en-US" sz="2800" dirty="0" smtClean="0"/>
              <a:t>ype:</a:t>
            </a:r>
          </a:p>
          <a:p>
            <a:pPr lvl="1">
              <a:buSzPct val="95000"/>
            </a:pPr>
            <a:r>
              <a:rPr lang="en-US" sz="2400" dirty="0" smtClean="0"/>
              <a:t>New construction- full ADA compliance with no excuses</a:t>
            </a:r>
          </a:p>
          <a:p>
            <a:pPr lvl="1">
              <a:buSzPct val="95000"/>
            </a:pPr>
            <a:r>
              <a:rPr lang="en-US" sz="2400" dirty="0" smtClean="0"/>
              <a:t>Alterations- full ADA compliance but if infeasible a detailed written justification is required</a:t>
            </a:r>
          </a:p>
          <a:p>
            <a:pPr lvl="1">
              <a:buSzPct val="95000"/>
            </a:pPr>
            <a:r>
              <a:rPr lang="en-US" sz="2400" dirty="0" smtClean="0"/>
              <a:t>Maintenance- does not trigger ADA upgrades</a:t>
            </a:r>
            <a:endParaRPr lang="en-US" sz="2400" dirty="0"/>
          </a:p>
        </p:txBody>
      </p:sp>
    </p:spTree>
    <p:extLst>
      <p:ext uri="{BB962C8B-B14F-4D97-AF65-F5344CB8AC3E}">
        <p14:creationId xmlns:p14="http://schemas.microsoft.com/office/powerpoint/2010/main" val="6320712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Chapter 8 - Pedestrian Facilities </a:t>
            </a:r>
            <a:endParaRPr lang="en-US" sz="4000" dirty="0"/>
          </a:p>
        </p:txBody>
      </p:sp>
      <p:sp>
        <p:nvSpPr>
          <p:cNvPr id="3" name="Content Placeholder 2"/>
          <p:cNvSpPr>
            <a:spLocks noGrp="1"/>
          </p:cNvSpPr>
          <p:nvPr>
            <p:ph idx="1"/>
          </p:nvPr>
        </p:nvSpPr>
        <p:spPr>
          <a:xfrm>
            <a:off x="533400" y="1143000"/>
            <a:ext cx="8042276" cy="4343400"/>
          </a:xfrm>
        </p:spPr>
        <p:txBody>
          <a:bodyPr/>
          <a:lstStyle/>
          <a:p>
            <a:pPr>
              <a:buSzPct val="95000"/>
            </a:pPr>
            <a:r>
              <a:rPr lang="en-US" sz="2800" dirty="0" smtClean="0"/>
              <a:t>Accessibility Criteria for Pedestrian Circulation Paths and Access Routes</a:t>
            </a:r>
          </a:p>
          <a:p>
            <a:pPr lvl="1"/>
            <a:r>
              <a:rPr lang="en-US" sz="2400" dirty="0" smtClean="0"/>
              <a:t>Pedestrian Circulation Paths (PCPs)</a:t>
            </a:r>
          </a:p>
          <a:p>
            <a:pPr lvl="2"/>
            <a:r>
              <a:rPr lang="en-US" sz="2400" dirty="0" smtClean="0"/>
              <a:t>Vertical clearances, horizontal encroachments, post-mounted objects</a:t>
            </a:r>
          </a:p>
          <a:p>
            <a:pPr lvl="1"/>
            <a:r>
              <a:rPr lang="en-US" sz="2400" dirty="0" smtClean="0"/>
              <a:t>Pedestrian Access Route (PAR)</a:t>
            </a:r>
          </a:p>
          <a:p>
            <a:pPr lvl="2"/>
            <a:r>
              <a:rPr lang="en-US" sz="2400" dirty="0" smtClean="0"/>
              <a:t>Clear widths, cross slope and grade, surface, horizontal openings</a:t>
            </a:r>
          </a:p>
          <a:p>
            <a:pPr lvl="2"/>
            <a:endParaRPr lang="en-US" dirty="0"/>
          </a:p>
        </p:txBody>
      </p:sp>
    </p:spTree>
    <p:extLst>
      <p:ext uri="{BB962C8B-B14F-4D97-AF65-F5344CB8AC3E}">
        <p14:creationId xmlns:p14="http://schemas.microsoft.com/office/powerpoint/2010/main" val="2946028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6825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90000"/>
            </a:pPr>
            <a:r>
              <a:rPr lang="en-US" sz="2800" dirty="0" smtClean="0"/>
              <a:t>Curb Ramps</a:t>
            </a:r>
          </a:p>
          <a:p>
            <a:pPr lvl="1">
              <a:buSzPct val="90000"/>
            </a:pPr>
            <a:r>
              <a:rPr lang="en-US" sz="2400" dirty="0" smtClean="0"/>
              <a:t>Types of curb ramps</a:t>
            </a:r>
          </a:p>
          <a:p>
            <a:pPr lvl="1">
              <a:buSzPct val="90000"/>
            </a:pPr>
            <a:r>
              <a:rPr lang="en-US" sz="2400" dirty="0" smtClean="0"/>
              <a:t>Accessibility criteria</a:t>
            </a:r>
            <a:endParaRPr lang="en-US" dirty="0" smtClean="0"/>
          </a:p>
          <a:p>
            <a:pPr>
              <a:buSzPct val="90000"/>
            </a:pPr>
            <a:r>
              <a:rPr lang="en-US" sz="2800" dirty="0" smtClean="0"/>
              <a:t>Design Criteria</a:t>
            </a:r>
          </a:p>
          <a:p>
            <a:pPr lvl="1">
              <a:buSzPct val="90000"/>
            </a:pPr>
            <a:r>
              <a:rPr lang="en-US" sz="2400" dirty="0" smtClean="0"/>
              <a:t>Directional curb ramps</a:t>
            </a:r>
          </a:p>
          <a:p>
            <a:pPr lvl="1">
              <a:buSzPct val="90000"/>
            </a:pPr>
            <a:r>
              <a:rPr lang="en-US" sz="2400" dirty="0" smtClean="0"/>
              <a:t>Drainage</a:t>
            </a:r>
          </a:p>
          <a:p>
            <a:pPr lvl="1">
              <a:buSzPct val="90000"/>
            </a:pPr>
            <a:r>
              <a:rPr lang="en-US" sz="2400" dirty="0" smtClean="0"/>
              <a:t>Design to less than the maximum slope </a:t>
            </a:r>
            <a:endParaRPr lang="en-US" sz="2400" dirty="0"/>
          </a:p>
        </p:txBody>
      </p:sp>
    </p:spTree>
    <p:extLst>
      <p:ext uri="{BB962C8B-B14F-4D97-AF65-F5344CB8AC3E}">
        <p14:creationId xmlns:p14="http://schemas.microsoft.com/office/powerpoint/2010/main" val="130208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682532"/>
          </a:xfrm>
        </p:spPr>
        <p:txBody>
          <a:bodyPr/>
          <a:lstStyle/>
          <a:p>
            <a:r>
              <a:rPr lang="en-US" sz="4000" dirty="0" smtClean="0"/>
              <a:t>Chapter 8 - Pedestrian Facilities</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90000"/>
            </a:pPr>
            <a:r>
              <a:rPr lang="en-US" sz="2800" dirty="0" smtClean="0"/>
              <a:t>Curb Ramps</a:t>
            </a:r>
          </a:p>
          <a:p>
            <a:pPr lvl="1">
              <a:buSzPct val="90000"/>
            </a:pPr>
            <a:r>
              <a:rPr lang="en-US" sz="2400" dirty="0" smtClean="0"/>
              <a:t>Types of curb ramps</a:t>
            </a:r>
          </a:p>
          <a:p>
            <a:pPr lvl="1">
              <a:buSzPct val="90000"/>
            </a:pPr>
            <a:r>
              <a:rPr lang="en-US" sz="2400" dirty="0" smtClean="0"/>
              <a:t>Accessibility criteria</a:t>
            </a:r>
            <a:endParaRPr lang="en-US" dirty="0" smtClean="0"/>
          </a:p>
          <a:p>
            <a:pPr>
              <a:buSzPct val="90000"/>
            </a:pPr>
            <a:r>
              <a:rPr lang="en-US" sz="2800" dirty="0" smtClean="0"/>
              <a:t>Design Criteria</a:t>
            </a:r>
          </a:p>
          <a:p>
            <a:pPr lvl="1">
              <a:buSzPct val="90000"/>
            </a:pPr>
            <a:r>
              <a:rPr lang="en-US" sz="2400" dirty="0" smtClean="0"/>
              <a:t>Directional curb ramps</a:t>
            </a:r>
          </a:p>
          <a:p>
            <a:pPr lvl="1">
              <a:buSzPct val="90000"/>
            </a:pPr>
            <a:r>
              <a:rPr lang="en-US" sz="2400" dirty="0" smtClean="0"/>
              <a:t>Drainage</a:t>
            </a:r>
          </a:p>
          <a:p>
            <a:pPr lvl="1">
              <a:buSzPct val="90000"/>
            </a:pPr>
            <a:r>
              <a:rPr lang="en-US" sz="2400" dirty="0" smtClean="0"/>
              <a:t>Design to less than the maximum slope </a:t>
            </a:r>
            <a:endParaRPr lang="en-US" sz="2400" dirty="0"/>
          </a:p>
        </p:txBody>
      </p:sp>
    </p:spTree>
    <p:extLst>
      <p:ext uri="{BB962C8B-B14F-4D97-AF65-F5344CB8AC3E}">
        <p14:creationId xmlns:p14="http://schemas.microsoft.com/office/powerpoint/2010/main" val="32161036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152400"/>
            <a:ext cx="8042276" cy="758732"/>
          </a:xfrm>
        </p:spPr>
        <p:txBody>
          <a:bodyPr/>
          <a:lstStyle/>
          <a:p>
            <a:r>
              <a:rPr lang="en-US" sz="4000" dirty="0" smtClean="0"/>
              <a:t>Chapter 8 - Pedestrian Facilities </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90000"/>
            </a:pPr>
            <a:r>
              <a:rPr lang="en-US" sz="2800" dirty="0" smtClean="0"/>
              <a:t>Accessible Pedestrian Signals (APS)</a:t>
            </a:r>
          </a:p>
          <a:p>
            <a:pPr lvl="1">
              <a:buSzPct val="90000"/>
            </a:pPr>
            <a:r>
              <a:rPr lang="en-US" sz="2400" dirty="0" smtClean="0"/>
              <a:t>Location</a:t>
            </a:r>
          </a:p>
          <a:p>
            <a:pPr lvl="1">
              <a:buSzPct val="90000"/>
            </a:pPr>
            <a:r>
              <a:rPr lang="en-US" sz="2400" dirty="0" smtClean="0"/>
              <a:t>Function</a:t>
            </a:r>
          </a:p>
          <a:p>
            <a:pPr>
              <a:buSzPct val="90000"/>
            </a:pPr>
            <a:r>
              <a:rPr lang="en-US" sz="2800" dirty="0" smtClean="0"/>
              <a:t>On-Street Parking</a:t>
            </a:r>
          </a:p>
          <a:p>
            <a:pPr lvl="1">
              <a:buSzPct val="90000"/>
            </a:pPr>
            <a:r>
              <a:rPr lang="en-US" sz="2400" dirty="0" smtClean="0"/>
              <a:t>ADA/disability parking</a:t>
            </a:r>
          </a:p>
          <a:p>
            <a:pPr>
              <a:buSzPct val="90000"/>
            </a:pPr>
            <a:r>
              <a:rPr lang="en-US" sz="2800" dirty="0" smtClean="0"/>
              <a:t>At-Grade Rail Crossings</a:t>
            </a:r>
          </a:p>
          <a:p>
            <a:pPr lvl="1">
              <a:buSzPct val="90000"/>
            </a:pPr>
            <a:r>
              <a:rPr lang="en-US" sz="2400" dirty="0" smtClean="0"/>
              <a:t>Mind the gap</a:t>
            </a:r>
          </a:p>
          <a:p>
            <a:pPr lvl="1"/>
            <a:endParaRPr lang="en-US" dirty="0"/>
          </a:p>
        </p:txBody>
      </p:sp>
    </p:spTree>
    <p:extLst>
      <p:ext uri="{BB962C8B-B14F-4D97-AF65-F5344CB8AC3E}">
        <p14:creationId xmlns:p14="http://schemas.microsoft.com/office/powerpoint/2010/main" val="19114329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8356798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381000" y="1447800"/>
            <a:ext cx="8229600" cy="4114800"/>
          </a:xfrm>
        </p:spPr>
        <p:txBody>
          <a:bodyPr>
            <a:normAutofit/>
          </a:bodyPr>
          <a:lstStyle/>
          <a:p>
            <a:pPr>
              <a:spcBef>
                <a:spcPts val="0"/>
              </a:spcBef>
              <a:spcAft>
                <a:spcPts val="1200"/>
              </a:spcAft>
              <a:buSzPct val="90000"/>
            </a:pPr>
            <a:r>
              <a:rPr lang="en-US" sz="2800" dirty="0" smtClean="0"/>
              <a:t>Chapter applies to all “Regulated Trees” and landscaping in the ROW</a:t>
            </a:r>
          </a:p>
          <a:p>
            <a:pPr>
              <a:spcBef>
                <a:spcPts val="0"/>
              </a:spcBef>
              <a:spcAft>
                <a:spcPts val="1200"/>
              </a:spcAft>
              <a:buSzPct val="90000"/>
            </a:pPr>
            <a:r>
              <a:rPr lang="en-US" sz="2800" dirty="0"/>
              <a:t>Consolidation of TMC, permitting processes and other codified documents</a:t>
            </a:r>
          </a:p>
          <a:p>
            <a:pPr>
              <a:spcBef>
                <a:spcPts val="0"/>
              </a:spcBef>
              <a:spcAft>
                <a:spcPts val="1200"/>
              </a:spcAft>
              <a:buSzPct val="90000"/>
            </a:pPr>
            <a:r>
              <a:rPr lang="en-US" sz="2800" dirty="0"/>
              <a:t>Adoption of the Urban Forest Manual for requirements and recommendations</a:t>
            </a:r>
          </a:p>
          <a:p>
            <a:pPr>
              <a:spcBef>
                <a:spcPts val="0"/>
              </a:spcBef>
              <a:spcAft>
                <a:spcPts val="1200"/>
              </a:spcAft>
              <a:buSzPct val="90000"/>
            </a:pPr>
            <a:r>
              <a:rPr lang="en-US" sz="2800" dirty="0"/>
              <a:t>New vegetation standard plans</a:t>
            </a:r>
          </a:p>
        </p:txBody>
      </p:sp>
    </p:spTree>
    <p:extLst>
      <p:ext uri="{BB962C8B-B14F-4D97-AF65-F5344CB8AC3E}">
        <p14:creationId xmlns:p14="http://schemas.microsoft.com/office/powerpoint/2010/main" val="39142051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63040"/>
            <a:ext cx="8229600" cy="4114800"/>
          </a:xfrm>
        </p:spPr>
        <p:txBody>
          <a:bodyPr/>
          <a:lstStyle/>
          <a:p>
            <a:pPr>
              <a:spcBef>
                <a:spcPts val="0"/>
              </a:spcBef>
              <a:spcAft>
                <a:spcPts val="1200"/>
              </a:spcAft>
              <a:buSzPct val="90000"/>
            </a:pPr>
            <a:r>
              <a:rPr lang="en-US" sz="2800" dirty="0" smtClean="0"/>
              <a:t>Tacoma Municipal Code Primary Applicable Sections (non-exhaustive list)</a:t>
            </a:r>
          </a:p>
          <a:p>
            <a:pPr lvl="1">
              <a:spcBef>
                <a:spcPts val="0"/>
              </a:spcBef>
              <a:spcAft>
                <a:spcPts val="1200"/>
              </a:spcAft>
              <a:buSzPct val="90000"/>
            </a:pPr>
            <a:r>
              <a:rPr lang="en-US" sz="2400" dirty="0" smtClean="0"/>
              <a:t>TMC 9.18 Trees and Shrubs – Trimming and Removal</a:t>
            </a:r>
          </a:p>
          <a:p>
            <a:pPr lvl="1">
              <a:spcBef>
                <a:spcPts val="0"/>
              </a:spcBef>
              <a:spcAft>
                <a:spcPts val="1200"/>
              </a:spcAft>
              <a:buSzPct val="90000"/>
            </a:pPr>
            <a:r>
              <a:rPr lang="en-US" sz="2400" dirty="0" smtClean="0"/>
              <a:t>TMC 9.19 Trees and Shrubs – Planting</a:t>
            </a:r>
          </a:p>
          <a:p>
            <a:pPr lvl="1">
              <a:spcBef>
                <a:spcPts val="0"/>
              </a:spcBef>
              <a:spcAft>
                <a:spcPts val="1200"/>
              </a:spcAft>
              <a:buSzPct val="90000"/>
            </a:pPr>
            <a:r>
              <a:rPr lang="en-US" sz="2400" dirty="0" smtClean="0"/>
              <a:t>TMC 9.20 Trees and Shrubs – View Blockage</a:t>
            </a:r>
          </a:p>
          <a:p>
            <a:pPr lvl="1">
              <a:spcBef>
                <a:spcPts val="0"/>
              </a:spcBef>
              <a:spcAft>
                <a:spcPts val="1200"/>
              </a:spcAft>
              <a:buSzPct val="90000"/>
            </a:pPr>
            <a:r>
              <a:rPr lang="en-US" sz="2400" dirty="0" smtClean="0"/>
              <a:t>TMC 13.11 Critical Areas Preservation</a:t>
            </a:r>
          </a:p>
          <a:p>
            <a:pPr lvl="1">
              <a:spcBef>
                <a:spcPts val="0"/>
              </a:spcBef>
              <a:spcAft>
                <a:spcPts val="1200"/>
              </a:spcAft>
              <a:buSzPct val="90000"/>
            </a:pPr>
            <a:r>
              <a:rPr lang="en-US" sz="2400" dirty="0" smtClean="0"/>
              <a:t>TMC 13.06.502 Landscaping and Buffering Standards</a:t>
            </a:r>
            <a:endParaRPr lang="en-US" sz="2400" dirty="0"/>
          </a:p>
        </p:txBody>
      </p:sp>
    </p:spTree>
    <p:extLst>
      <p:ext uri="{BB962C8B-B14F-4D97-AF65-F5344CB8AC3E}">
        <p14:creationId xmlns:p14="http://schemas.microsoft.com/office/powerpoint/2010/main" val="2364385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63040"/>
            <a:ext cx="8229600" cy="4114800"/>
          </a:xfrm>
        </p:spPr>
        <p:txBody>
          <a:bodyPr>
            <a:normAutofit/>
          </a:bodyPr>
          <a:lstStyle/>
          <a:p>
            <a:pPr>
              <a:spcBef>
                <a:spcPts val="0"/>
              </a:spcBef>
              <a:spcAft>
                <a:spcPts val="1200"/>
              </a:spcAft>
              <a:buSzPct val="90000"/>
            </a:pPr>
            <a:r>
              <a:rPr lang="en-US" sz="2800" dirty="0" smtClean="0"/>
              <a:t>Urban Forest Manual (UFM)</a:t>
            </a:r>
          </a:p>
          <a:p>
            <a:pPr lvl="1">
              <a:spcBef>
                <a:spcPts val="0"/>
              </a:spcBef>
              <a:spcAft>
                <a:spcPts val="1200"/>
              </a:spcAft>
              <a:buSzPct val="90000"/>
            </a:pPr>
            <a:r>
              <a:rPr lang="en-US" sz="2400" dirty="0" smtClean="0"/>
              <a:t>Covers requirements for all landscaping on both private property and in the right-of-way where required per the zoning code (TMC 13.06.502).</a:t>
            </a:r>
          </a:p>
          <a:p>
            <a:pPr lvl="1">
              <a:spcBef>
                <a:spcPts val="0"/>
              </a:spcBef>
              <a:spcAft>
                <a:spcPts val="1200"/>
              </a:spcAft>
              <a:buSzPct val="90000"/>
            </a:pPr>
            <a:r>
              <a:rPr lang="en-US" sz="2400" dirty="0" smtClean="0"/>
              <a:t>Information includes:</a:t>
            </a:r>
          </a:p>
          <a:p>
            <a:pPr lvl="2">
              <a:spcBef>
                <a:spcPts val="0"/>
              </a:spcBef>
              <a:spcAft>
                <a:spcPts val="1200"/>
              </a:spcAft>
            </a:pPr>
            <a:endParaRPr lang="en-US" dirty="0" smtClean="0"/>
          </a:p>
          <a:p>
            <a:pPr lvl="1">
              <a:spcBef>
                <a:spcPts val="0"/>
              </a:spcBef>
              <a:spcAft>
                <a:spcPts val="1200"/>
              </a:spcAft>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7252297"/>
              </p:ext>
            </p:extLst>
          </p:nvPr>
        </p:nvGraphicFramePr>
        <p:xfrm>
          <a:off x="895350" y="3810000"/>
          <a:ext cx="7353300" cy="1798320"/>
        </p:xfrm>
        <a:graphic>
          <a:graphicData uri="http://schemas.openxmlformats.org/drawingml/2006/table">
            <a:tbl>
              <a:tblPr firstRow="1" bandRow="1">
                <a:tableStyleId>{5C22544A-7EE6-4342-B048-85BDC9FD1C3A}</a:tableStyleId>
              </a:tblPr>
              <a:tblGrid>
                <a:gridCol w="3509529"/>
                <a:gridCol w="3843771"/>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landscaping 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vegetation</a:t>
                      </a:r>
                      <a:r>
                        <a:rPr lang="en-US" sz="2000" b="0" kern="1200" baseline="0" dirty="0" smtClean="0">
                          <a:solidFill>
                            <a:schemeClr val="tx1">
                              <a:lumMod val="50000"/>
                              <a:lumOff val="50000"/>
                            </a:schemeClr>
                          </a:solidFill>
                          <a:latin typeface="Arial" panose="020B0604020202020204" pitchFamily="34" charset="0"/>
                          <a:ea typeface="+mn-ea"/>
                          <a:cs typeface="Arial" panose="020B0604020202020204" pitchFamily="34" charset="0"/>
                        </a:rPr>
                        <a:t> diversity</a:t>
                      </a:r>
                      <a:endPar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solidFill>
                            <a:schemeClr val="tx1">
                              <a:lumMod val="50000"/>
                              <a:lumOff val="50000"/>
                            </a:schemeClr>
                          </a:solidFill>
                          <a:latin typeface="Arial" panose="020B0604020202020204" pitchFamily="34" charset="0"/>
                          <a:cs typeface="Arial" panose="020B0604020202020204" pitchFamily="34" charset="0"/>
                        </a:rPr>
                        <a:t>setbacks and clearances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soil depth and unpaved areas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tree</a:t>
                      </a:r>
                      <a:r>
                        <a:rPr lang="en-US" sz="2000" b="0" kern="1200" baseline="0" dirty="0" smtClean="0">
                          <a:solidFill>
                            <a:schemeClr val="tx1">
                              <a:lumMod val="50000"/>
                              <a:lumOff val="50000"/>
                            </a:schemeClr>
                          </a:solidFill>
                          <a:latin typeface="Arial" panose="020B0604020202020204" pitchFamily="34" charset="0"/>
                          <a:ea typeface="+mn-ea"/>
                          <a:cs typeface="Arial" panose="020B0604020202020204" pitchFamily="34" charset="0"/>
                        </a:rPr>
                        <a:t> protection during construction</a:t>
                      </a:r>
                      <a:endPar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000" b="0" kern="1200" dirty="0" smtClean="0">
                          <a:solidFill>
                            <a:schemeClr val="tx1">
                              <a:lumMod val="50000"/>
                              <a:lumOff val="50000"/>
                            </a:schemeClr>
                          </a:solidFill>
                          <a:latin typeface="Arial" panose="020B0604020202020204" pitchFamily="34" charset="0"/>
                          <a:ea typeface="+mn-ea"/>
                          <a:cs typeface="Arial" panose="020B0604020202020204" pitchFamily="34" charset="0"/>
                        </a:rPr>
                        <a:t>pre-approved street tree list</a:t>
                      </a:r>
                      <a:endParaRPr lang="en-US" sz="2000" b="0" kern="1200" dirty="0">
                        <a:solidFill>
                          <a:schemeClr val="tx1">
                            <a:lumMod val="50000"/>
                            <a:lumOff val="50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441631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63040"/>
            <a:ext cx="8229600" cy="4114800"/>
          </a:xfrm>
        </p:spPr>
        <p:txBody>
          <a:bodyPr>
            <a:normAutofit/>
          </a:bodyPr>
          <a:lstStyle/>
          <a:p>
            <a:pPr>
              <a:spcBef>
                <a:spcPts val="0"/>
              </a:spcBef>
              <a:spcAft>
                <a:spcPts val="1200"/>
              </a:spcAft>
              <a:buSzPct val="90000"/>
            </a:pPr>
            <a:r>
              <a:rPr lang="en-US" sz="3200" dirty="0" smtClean="0"/>
              <a:t>Standard plans include:</a:t>
            </a:r>
          </a:p>
          <a:p>
            <a:pPr lvl="1">
              <a:spcBef>
                <a:spcPts val="0"/>
              </a:spcBef>
              <a:spcAft>
                <a:spcPts val="1200"/>
              </a:spcAft>
              <a:buSzPct val="90000"/>
            </a:pPr>
            <a:r>
              <a:rPr lang="en-US" sz="2800" dirty="0" smtClean="0"/>
              <a:t>Tree planting and soil volumes</a:t>
            </a:r>
          </a:p>
          <a:p>
            <a:pPr lvl="1">
              <a:spcBef>
                <a:spcPts val="0"/>
              </a:spcBef>
              <a:spcAft>
                <a:spcPts val="1200"/>
              </a:spcAft>
              <a:buSzPct val="90000"/>
            </a:pPr>
            <a:r>
              <a:rPr lang="en-US" sz="2800" dirty="0" smtClean="0"/>
              <a:t>Tree clearance requirements</a:t>
            </a:r>
          </a:p>
          <a:p>
            <a:pPr lvl="1">
              <a:spcBef>
                <a:spcPts val="0"/>
              </a:spcBef>
              <a:spcAft>
                <a:spcPts val="1200"/>
              </a:spcAft>
              <a:buSzPct val="90000"/>
            </a:pPr>
            <a:r>
              <a:rPr lang="en-US" sz="2800" dirty="0" smtClean="0"/>
              <a:t>Shrubs, groundcovers and planting on slopes</a:t>
            </a:r>
          </a:p>
          <a:p>
            <a:pPr lvl="1">
              <a:spcBef>
                <a:spcPts val="0"/>
              </a:spcBef>
              <a:spcAft>
                <a:spcPts val="1200"/>
              </a:spcAft>
              <a:buSzPct val="90000"/>
            </a:pPr>
            <a:r>
              <a:rPr lang="en-US" sz="2800" dirty="0" smtClean="0"/>
              <a:t>Tree </a:t>
            </a:r>
            <a:r>
              <a:rPr lang="en-US" sz="2800" dirty="0"/>
              <a:t>protection during </a:t>
            </a:r>
            <a:r>
              <a:rPr lang="en-US" sz="2800" dirty="0" smtClean="0"/>
              <a:t>construction</a:t>
            </a:r>
          </a:p>
          <a:p>
            <a:pPr lvl="1">
              <a:spcBef>
                <a:spcPts val="0"/>
              </a:spcBef>
              <a:spcAft>
                <a:spcPts val="1200"/>
              </a:spcAft>
              <a:buSzPct val="90000"/>
            </a:pPr>
            <a:r>
              <a:rPr lang="en-US" sz="2800" dirty="0" smtClean="0"/>
              <a:t>Soil amendments</a:t>
            </a:r>
            <a:endParaRPr lang="en-US" sz="2800" dirty="0"/>
          </a:p>
        </p:txBody>
      </p:sp>
    </p:spTree>
    <p:extLst>
      <p:ext uri="{BB962C8B-B14F-4D97-AF65-F5344CB8AC3E}">
        <p14:creationId xmlns:p14="http://schemas.microsoft.com/office/powerpoint/2010/main" val="17220410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51" t="8246" r="5264" b="5087"/>
          <a:stretch/>
        </p:blipFill>
        <p:spPr>
          <a:xfrm>
            <a:off x="4712443" y="2133601"/>
            <a:ext cx="4135693" cy="3048000"/>
          </a:xfrm>
          <a:prstGeom prst="rect">
            <a:avLst/>
          </a:prstGeom>
        </p:spPr>
      </p:pic>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61608" y="1524000"/>
            <a:ext cx="8229600" cy="4114800"/>
          </a:xfrm>
        </p:spPr>
        <p:txBody>
          <a:bodyPr>
            <a:normAutofit/>
          </a:bodyPr>
          <a:lstStyle/>
          <a:p>
            <a:pPr marL="0" indent="0">
              <a:spcBef>
                <a:spcPts val="0"/>
              </a:spcBef>
              <a:spcAft>
                <a:spcPts val="1200"/>
              </a:spcAft>
              <a:buNone/>
            </a:pPr>
            <a:r>
              <a:rPr lang="en-US" sz="2800" dirty="0" smtClean="0"/>
              <a:t>Tree Planting		     Soil Volumes</a:t>
            </a:r>
            <a:r>
              <a:rPr lang="en-US" dirty="0" smtClean="0"/>
              <a:t>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43" t="6666" r="4720" b="6316"/>
          <a:stretch/>
        </p:blipFill>
        <p:spPr>
          <a:xfrm>
            <a:off x="443173" y="2133599"/>
            <a:ext cx="4135693" cy="3048001"/>
          </a:xfrm>
          <a:prstGeom prst="rect">
            <a:avLst/>
          </a:prstGeom>
        </p:spPr>
      </p:pic>
    </p:spTree>
    <p:extLst>
      <p:ext uri="{BB962C8B-B14F-4D97-AF65-F5344CB8AC3E}">
        <p14:creationId xmlns:p14="http://schemas.microsoft.com/office/powerpoint/2010/main" val="1727168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47800"/>
            <a:ext cx="8229600" cy="3886200"/>
          </a:xfrm>
        </p:spPr>
        <p:txBody>
          <a:bodyPr>
            <a:normAutofit/>
          </a:bodyPr>
          <a:lstStyle/>
          <a:p>
            <a:pPr marL="0" indent="0">
              <a:spcBef>
                <a:spcPts val="0"/>
              </a:spcBef>
              <a:spcAft>
                <a:spcPts val="1200"/>
              </a:spcAft>
              <a:buNone/>
            </a:pPr>
            <a:r>
              <a:rPr lang="en-US" dirty="0" smtClean="0"/>
              <a:t>Tree Clearances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63" t="5789" r="4396" b="7135"/>
          <a:stretch/>
        </p:blipFill>
        <p:spPr>
          <a:xfrm>
            <a:off x="1905000" y="2057400"/>
            <a:ext cx="5334000" cy="3916336"/>
          </a:xfrm>
          <a:prstGeom prst="rect">
            <a:avLst/>
          </a:prstGeom>
        </p:spPr>
      </p:pic>
    </p:spTree>
    <p:extLst>
      <p:ext uri="{BB962C8B-B14F-4D97-AF65-F5344CB8AC3E}">
        <p14:creationId xmlns:p14="http://schemas.microsoft.com/office/powerpoint/2010/main" val="34711654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270" t="6666" r="5398" b="6491"/>
          <a:stretch/>
        </p:blipFill>
        <p:spPr>
          <a:xfrm>
            <a:off x="4664350" y="1965156"/>
            <a:ext cx="4152374" cy="305093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450" t="6140" r="4992" b="6842"/>
          <a:stretch/>
        </p:blipFill>
        <p:spPr>
          <a:xfrm>
            <a:off x="424673" y="1965156"/>
            <a:ext cx="4151735" cy="3049084"/>
          </a:xfrm>
          <a:prstGeom prst="rect">
            <a:avLst/>
          </a:prstGeom>
        </p:spPr>
      </p:pic>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63040"/>
            <a:ext cx="8229600" cy="4114800"/>
          </a:xfrm>
        </p:spPr>
        <p:txBody>
          <a:bodyPr>
            <a:normAutofit/>
          </a:bodyPr>
          <a:lstStyle/>
          <a:p>
            <a:pPr marL="0" indent="0">
              <a:spcBef>
                <a:spcPts val="0"/>
              </a:spcBef>
              <a:spcAft>
                <a:spcPts val="1200"/>
              </a:spcAft>
              <a:buNone/>
            </a:pPr>
            <a:r>
              <a:rPr lang="en-US" dirty="0" smtClean="0"/>
              <a:t>Tree Protection Zones and Permitted Activities			</a:t>
            </a:r>
          </a:p>
        </p:txBody>
      </p:sp>
    </p:spTree>
    <p:extLst>
      <p:ext uri="{BB962C8B-B14F-4D97-AF65-F5344CB8AC3E}">
        <p14:creationId xmlns:p14="http://schemas.microsoft.com/office/powerpoint/2010/main" val="19926090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0" t="6316" r="5399" b="7193"/>
          <a:stretch/>
        </p:blipFill>
        <p:spPr>
          <a:xfrm>
            <a:off x="4664350" y="1965157"/>
            <a:ext cx="4166689" cy="304346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270" t="7368" r="5398" b="6140"/>
          <a:stretch/>
        </p:blipFill>
        <p:spPr>
          <a:xfrm>
            <a:off x="409718" y="1965156"/>
            <a:ext cx="4166690" cy="3049084"/>
          </a:xfrm>
          <a:prstGeom prst="rect">
            <a:avLst/>
          </a:prstGeom>
        </p:spPr>
      </p:pic>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463040"/>
            <a:ext cx="8229600" cy="4114800"/>
          </a:xfrm>
        </p:spPr>
        <p:txBody>
          <a:bodyPr>
            <a:normAutofit/>
          </a:bodyPr>
          <a:lstStyle/>
          <a:p>
            <a:pPr marL="0" indent="0">
              <a:spcBef>
                <a:spcPts val="0"/>
              </a:spcBef>
              <a:spcAft>
                <a:spcPts val="1200"/>
              </a:spcAft>
              <a:buNone/>
            </a:pPr>
            <a:r>
              <a:rPr lang="en-US" dirty="0" smtClean="0"/>
              <a:t>Tree Protection Fencing			</a:t>
            </a:r>
          </a:p>
        </p:txBody>
      </p:sp>
    </p:spTree>
    <p:extLst>
      <p:ext uri="{BB962C8B-B14F-4D97-AF65-F5344CB8AC3E}">
        <p14:creationId xmlns:p14="http://schemas.microsoft.com/office/powerpoint/2010/main" val="147570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152400"/>
            <a:ext cx="8042276" cy="758732"/>
          </a:xfrm>
        </p:spPr>
        <p:txBody>
          <a:bodyPr/>
          <a:lstStyle/>
          <a:p>
            <a:r>
              <a:rPr lang="en-US" sz="4000" dirty="0" smtClean="0"/>
              <a:t>Chapter 8 - Pedestrian Facilities </a:t>
            </a:r>
            <a:endParaRPr lang="en-US" sz="4000" dirty="0"/>
          </a:p>
        </p:txBody>
      </p:sp>
      <p:sp>
        <p:nvSpPr>
          <p:cNvPr id="3" name="Content Placeholder 2"/>
          <p:cNvSpPr>
            <a:spLocks noGrp="1"/>
          </p:cNvSpPr>
          <p:nvPr>
            <p:ph idx="1"/>
          </p:nvPr>
        </p:nvSpPr>
        <p:spPr>
          <a:xfrm>
            <a:off x="533400" y="1066800"/>
            <a:ext cx="8042276" cy="4343400"/>
          </a:xfrm>
        </p:spPr>
        <p:txBody>
          <a:bodyPr/>
          <a:lstStyle/>
          <a:p>
            <a:pPr>
              <a:buSzPct val="90000"/>
            </a:pPr>
            <a:r>
              <a:rPr lang="en-US" sz="2800" dirty="0" smtClean="0"/>
              <a:t>Accessible Pedestrian Signals (APS)</a:t>
            </a:r>
          </a:p>
          <a:p>
            <a:pPr lvl="1">
              <a:buSzPct val="90000"/>
            </a:pPr>
            <a:r>
              <a:rPr lang="en-US" sz="2400" dirty="0" smtClean="0"/>
              <a:t>Location</a:t>
            </a:r>
          </a:p>
          <a:p>
            <a:pPr lvl="1">
              <a:buSzPct val="90000"/>
            </a:pPr>
            <a:r>
              <a:rPr lang="en-US" sz="2400" dirty="0" smtClean="0"/>
              <a:t>Function</a:t>
            </a:r>
          </a:p>
          <a:p>
            <a:pPr>
              <a:buSzPct val="90000"/>
            </a:pPr>
            <a:r>
              <a:rPr lang="en-US" sz="2800" dirty="0" smtClean="0"/>
              <a:t>On-Street Parking</a:t>
            </a:r>
          </a:p>
          <a:p>
            <a:pPr lvl="1">
              <a:buSzPct val="90000"/>
            </a:pPr>
            <a:r>
              <a:rPr lang="en-US" sz="2400" dirty="0" smtClean="0"/>
              <a:t>ADA/disability parking</a:t>
            </a:r>
          </a:p>
          <a:p>
            <a:pPr>
              <a:buSzPct val="90000"/>
            </a:pPr>
            <a:r>
              <a:rPr lang="en-US" sz="2800" dirty="0" smtClean="0"/>
              <a:t>At-Grade Rail Crossings</a:t>
            </a:r>
          </a:p>
          <a:p>
            <a:pPr lvl="1">
              <a:buSzPct val="90000"/>
            </a:pPr>
            <a:r>
              <a:rPr lang="en-US" sz="2400" dirty="0" smtClean="0"/>
              <a:t>Mind the gap</a:t>
            </a:r>
          </a:p>
          <a:p>
            <a:pPr lvl="1"/>
            <a:endParaRPr lang="en-US" dirty="0"/>
          </a:p>
        </p:txBody>
      </p:sp>
    </p:spTree>
    <p:extLst>
      <p:ext uri="{BB962C8B-B14F-4D97-AF65-F5344CB8AC3E}">
        <p14:creationId xmlns:p14="http://schemas.microsoft.com/office/powerpoint/2010/main" val="26867813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230" t="6316" r="5127" b="7018"/>
          <a:stretch/>
        </p:blipFill>
        <p:spPr>
          <a:xfrm>
            <a:off x="1905000" y="1905000"/>
            <a:ext cx="5334000" cy="3897923"/>
          </a:xfrm>
          <a:prstGeom prst="rect">
            <a:avLst/>
          </a:prstGeom>
        </p:spPr>
      </p:pic>
      <p:sp>
        <p:nvSpPr>
          <p:cNvPr id="2" name="Title 1"/>
          <p:cNvSpPr>
            <a:spLocks noGrp="1"/>
          </p:cNvSpPr>
          <p:nvPr>
            <p:ph type="title"/>
          </p:nvPr>
        </p:nvSpPr>
        <p:spPr/>
        <p:txBody>
          <a:bodyPr>
            <a:noAutofit/>
          </a:bodyPr>
          <a:lstStyle/>
          <a:p>
            <a:r>
              <a:rPr lang="en-US" sz="4000" dirty="0" smtClean="0"/>
              <a:t>Chapter 9 – Tree and Vegetation Management</a:t>
            </a:r>
            <a:endParaRPr lang="en-US" sz="4000" dirty="0"/>
          </a:p>
        </p:txBody>
      </p:sp>
      <p:sp>
        <p:nvSpPr>
          <p:cNvPr id="3" name="Content Placeholder 2"/>
          <p:cNvSpPr>
            <a:spLocks noGrp="1"/>
          </p:cNvSpPr>
          <p:nvPr>
            <p:ph idx="1"/>
          </p:nvPr>
        </p:nvSpPr>
        <p:spPr>
          <a:xfrm>
            <a:off x="457200" y="1371600"/>
            <a:ext cx="8229600" cy="4114800"/>
          </a:xfrm>
        </p:spPr>
        <p:txBody>
          <a:bodyPr>
            <a:normAutofit/>
          </a:bodyPr>
          <a:lstStyle/>
          <a:p>
            <a:pPr marL="0" indent="0">
              <a:spcBef>
                <a:spcPts val="0"/>
              </a:spcBef>
              <a:spcAft>
                <a:spcPts val="1200"/>
              </a:spcAft>
              <a:buNone/>
            </a:pPr>
            <a:r>
              <a:rPr lang="en-US" dirty="0" smtClean="0"/>
              <a:t>Soil Amendments			</a:t>
            </a:r>
          </a:p>
        </p:txBody>
      </p:sp>
    </p:spTree>
    <p:extLst>
      <p:ext uri="{BB962C8B-B14F-4D97-AF65-F5344CB8AC3E}">
        <p14:creationId xmlns:p14="http://schemas.microsoft.com/office/powerpoint/2010/main" val="3012243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7454290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42276" cy="762000"/>
          </a:xfrm>
        </p:spPr>
        <p:txBody>
          <a:bodyPr anchor="t"/>
          <a:lstStyle/>
          <a:p>
            <a:r>
              <a:rPr lang="en-US" sz="4000" dirty="0" smtClean="0"/>
              <a:t>Chapter 10 – Shared Use Paths</a:t>
            </a:r>
            <a:endParaRPr lang="en-US" sz="4000" dirty="0"/>
          </a:p>
        </p:txBody>
      </p:sp>
      <p:sp>
        <p:nvSpPr>
          <p:cNvPr id="3" name="Content Placeholder 2"/>
          <p:cNvSpPr>
            <a:spLocks noGrp="1"/>
          </p:cNvSpPr>
          <p:nvPr>
            <p:ph idx="1"/>
          </p:nvPr>
        </p:nvSpPr>
        <p:spPr>
          <a:xfrm>
            <a:off x="457200" y="1066800"/>
            <a:ext cx="8382000" cy="4648200"/>
          </a:xfrm>
        </p:spPr>
        <p:txBody>
          <a:bodyPr>
            <a:noAutofit/>
          </a:bodyPr>
          <a:lstStyle/>
          <a:p>
            <a:pPr>
              <a:spcBef>
                <a:spcPts val="0"/>
              </a:spcBef>
              <a:spcAft>
                <a:spcPts val="1200"/>
              </a:spcAft>
              <a:buFont typeface="Arial" panose="020B0604020202020204" pitchFamily="34" charset="0"/>
              <a:buChar char="•"/>
            </a:pPr>
            <a:r>
              <a:rPr lang="en-US" sz="2800" dirty="0" smtClean="0"/>
              <a:t>Outlines design requirements for off-street paths</a:t>
            </a:r>
          </a:p>
          <a:p>
            <a:pPr>
              <a:spcBef>
                <a:spcPts val="0"/>
              </a:spcBef>
              <a:spcAft>
                <a:spcPts val="1200"/>
              </a:spcAft>
              <a:buFont typeface="Arial" panose="020B0604020202020204" pitchFamily="34" charset="0"/>
              <a:buChar char="•"/>
            </a:pPr>
            <a:r>
              <a:rPr lang="en-US" sz="2800" dirty="0" smtClean="0"/>
              <a:t>Provides guidelines on width, slope, clearance, signage, buffers, etc. of paths</a:t>
            </a:r>
          </a:p>
          <a:p>
            <a:pPr>
              <a:spcBef>
                <a:spcPts val="0"/>
              </a:spcBef>
              <a:spcAft>
                <a:spcPts val="1200"/>
              </a:spcAft>
              <a:buFont typeface="Arial" panose="020B0604020202020204" pitchFamily="34" charset="0"/>
              <a:buChar char="•"/>
            </a:pPr>
            <a:r>
              <a:rPr lang="en-US" sz="2800" dirty="0" smtClean="0"/>
              <a:t>Reference relevant City guideline documents</a:t>
            </a:r>
            <a:r>
              <a:rPr lang="en-US" sz="2800" dirty="0"/>
              <a:t>:  </a:t>
            </a:r>
            <a:r>
              <a:rPr lang="en-US" dirty="0">
                <a:solidFill>
                  <a:schemeClr val="accent3"/>
                </a:solidFill>
              </a:rPr>
              <a:t>Tacoma Waterfront Design </a:t>
            </a:r>
            <a:r>
              <a:rPr lang="en-US" dirty="0" smtClean="0">
                <a:solidFill>
                  <a:schemeClr val="accent3"/>
                </a:solidFill>
              </a:rPr>
              <a:t>Guidelines</a:t>
            </a:r>
            <a:r>
              <a:rPr lang="en-US" dirty="0" smtClean="0"/>
              <a:t>;</a:t>
            </a:r>
            <a:r>
              <a:rPr lang="en-US" dirty="0" smtClean="0">
                <a:solidFill>
                  <a:schemeClr val="accent3"/>
                </a:solidFill>
              </a:rPr>
              <a:t> </a:t>
            </a:r>
            <a:r>
              <a:rPr lang="en-US" dirty="0">
                <a:solidFill>
                  <a:schemeClr val="accent3"/>
                </a:solidFill>
              </a:rPr>
              <a:t>Master Mobility </a:t>
            </a:r>
            <a:r>
              <a:rPr lang="en-US" dirty="0" smtClean="0">
                <a:solidFill>
                  <a:schemeClr val="accent3"/>
                </a:solidFill>
              </a:rPr>
              <a:t>Plan</a:t>
            </a:r>
            <a:r>
              <a:rPr lang="en-US" dirty="0" smtClean="0"/>
              <a:t>;</a:t>
            </a:r>
            <a:r>
              <a:rPr lang="en-US" dirty="0" smtClean="0">
                <a:solidFill>
                  <a:schemeClr val="accent3"/>
                </a:solidFill>
              </a:rPr>
              <a:t> </a:t>
            </a:r>
            <a:r>
              <a:rPr lang="en-US" dirty="0">
                <a:solidFill>
                  <a:schemeClr val="accent3"/>
                </a:solidFill>
              </a:rPr>
              <a:t>Pedestrian and Bicycle Design </a:t>
            </a:r>
            <a:r>
              <a:rPr lang="en-US" dirty="0" smtClean="0">
                <a:solidFill>
                  <a:schemeClr val="accent3"/>
                </a:solidFill>
              </a:rPr>
              <a:t>Guidelines</a:t>
            </a:r>
          </a:p>
          <a:p>
            <a:pPr>
              <a:spcBef>
                <a:spcPts val="0"/>
              </a:spcBef>
              <a:spcAft>
                <a:spcPts val="1200"/>
              </a:spcAft>
              <a:buFont typeface="Arial" panose="020B0604020202020204" pitchFamily="34" charset="0"/>
              <a:buChar char="•"/>
            </a:pPr>
            <a:r>
              <a:rPr lang="en-US" sz="2800" dirty="0" smtClean="0"/>
              <a:t>Reference to other relevant national standards and design guidance documents: </a:t>
            </a:r>
            <a:r>
              <a:rPr lang="en-US" sz="2200" dirty="0" smtClean="0">
                <a:solidFill>
                  <a:schemeClr val="accent3"/>
                </a:solidFill>
              </a:rPr>
              <a:t>AASHTO</a:t>
            </a:r>
            <a:r>
              <a:rPr lang="en-US" sz="2200" dirty="0" smtClean="0"/>
              <a:t>;</a:t>
            </a:r>
            <a:r>
              <a:rPr lang="en-US" sz="2200" dirty="0" smtClean="0">
                <a:solidFill>
                  <a:schemeClr val="accent3"/>
                </a:solidFill>
              </a:rPr>
              <a:t> PROWAG</a:t>
            </a:r>
            <a:r>
              <a:rPr lang="en-US" sz="2200" dirty="0" smtClean="0"/>
              <a:t>;</a:t>
            </a:r>
            <a:r>
              <a:rPr lang="en-US" sz="2200" dirty="0" smtClean="0">
                <a:solidFill>
                  <a:schemeClr val="accent3"/>
                </a:solidFill>
              </a:rPr>
              <a:t> ADA Standards for Accessible Design</a:t>
            </a:r>
            <a:r>
              <a:rPr lang="en-US" sz="2200" dirty="0" smtClean="0"/>
              <a:t>;</a:t>
            </a:r>
            <a:r>
              <a:rPr lang="en-US" sz="2200" dirty="0" smtClean="0">
                <a:solidFill>
                  <a:schemeClr val="accent3"/>
                </a:solidFill>
              </a:rPr>
              <a:t> etc.</a:t>
            </a:r>
            <a:endParaRPr lang="en-US" sz="2200" dirty="0" smtClean="0"/>
          </a:p>
        </p:txBody>
      </p:sp>
    </p:spTree>
    <p:extLst>
      <p:ext uri="{BB962C8B-B14F-4D97-AF65-F5344CB8AC3E}">
        <p14:creationId xmlns:p14="http://schemas.microsoft.com/office/powerpoint/2010/main" val="12655615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712623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549275" y="1600200"/>
            <a:ext cx="8042276" cy="5105399"/>
          </a:xfrm>
        </p:spPr>
        <p:txBody>
          <a:bodyPr>
            <a:normAutofit lnSpcReduction="10000"/>
          </a:bodyPr>
          <a:lstStyle/>
          <a:p>
            <a:pPr marL="349250" lvl="2" indent="-349250">
              <a:spcBef>
                <a:spcPts val="2000"/>
              </a:spcBef>
              <a:buSzPct val="100000"/>
            </a:pPr>
            <a:r>
              <a:rPr lang="en-US" sz="2400" dirty="0"/>
              <a:t>Terminology – </a:t>
            </a:r>
            <a:r>
              <a:rPr lang="en-US" sz="2400" dirty="0" smtClean="0"/>
              <a:t>Wastewater replaces Sanitary</a:t>
            </a:r>
            <a:endParaRPr lang="en-US" sz="2400" dirty="0"/>
          </a:p>
          <a:p>
            <a:pPr marL="349250" lvl="2" indent="-349250">
              <a:spcBef>
                <a:spcPts val="2000"/>
              </a:spcBef>
              <a:buSzPct val="100000"/>
            </a:pPr>
            <a:r>
              <a:rPr lang="en-US" sz="2400" dirty="0"/>
              <a:t>All side sewer information, including private pump systems, is replaced with references to  the Side Sewer and Sanitary Sewer Availability Manual</a:t>
            </a:r>
          </a:p>
          <a:p>
            <a:pPr>
              <a:buSzPct val="100000"/>
            </a:pPr>
            <a:r>
              <a:rPr lang="en-US" dirty="0" smtClean="0"/>
              <a:t>Some </a:t>
            </a:r>
            <a:r>
              <a:rPr lang="en-US" dirty="0"/>
              <a:t>s</a:t>
            </a:r>
            <a:r>
              <a:rPr lang="en-US" dirty="0" smtClean="0"/>
              <a:t>tormwater info removed and referenced to SWMM</a:t>
            </a:r>
          </a:p>
          <a:p>
            <a:pPr>
              <a:buSzPct val="100000"/>
            </a:pPr>
            <a:r>
              <a:rPr lang="en-US" dirty="0" smtClean="0"/>
              <a:t>Section 1 – Existing System Drawings, available on </a:t>
            </a:r>
            <a:r>
              <a:rPr lang="en-US" dirty="0" smtClean="0">
                <a:hlinkClick r:id="rId2"/>
              </a:rPr>
              <a:t>www.govME.org</a:t>
            </a:r>
            <a:endParaRPr lang="en-US" dirty="0" smtClean="0"/>
          </a:p>
          <a:p>
            <a:pPr>
              <a:buSzPct val="100000"/>
            </a:pPr>
            <a:r>
              <a:rPr lang="en-US" dirty="0" smtClean="0"/>
              <a:t>Section 2 – Wastewater Assessment and Connection Charges – must be paid prior to connection, type depends on property</a:t>
            </a:r>
            <a:endParaRPr lang="en-US" dirty="0"/>
          </a:p>
        </p:txBody>
      </p:sp>
    </p:spTree>
    <p:extLst>
      <p:ext uri="{BB962C8B-B14F-4D97-AF65-F5344CB8AC3E}">
        <p14:creationId xmlns:p14="http://schemas.microsoft.com/office/powerpoint/2010/main" val="430681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457200" y="1600200"/>
            <a:ext cx="8229600" cy="4114800"/>
          </a:xfrm>
        </p:spPr>
        <p:txBody>
          <a:bodyPr>
            <a:normAutofit/>
          </a:bodyPr>
          <a:lstStyle/>
          <a:p>
            <a:pPr>
              <a:spcBef>
                <a:spcPts val="0"/>
              </a:spcBef>
              <a:spcAft>
                <a:spcPts val="600"/>
              </a:spcAft>
              <a:buSzPct val="80000"/>
            </a:pPr>
            <a:r>
              <a:rPr lang="en-US" sz="3200" dirty="0" smtClean="0"/>
              <a:t>Section 3 Sizing:</a:t>
            </a:r>
          </a:p>
          <a:p>
            <a:pPr>
              <a:spcBef>
                <a:spcPts val="0"/>
              </a:spcBef>
              <a:spcAft>
                <a:spcPts val="600"/>
              </a:spcAft>
              <a:buSzPct val="80000"/>
            </a:pPr>
            <a:r>
              <a:rPr lang="en-US" sz="2800" dirty="0" smtClean="0"/>
              <a:t>Wastewater: Ecology’s Criteria for Sewage Works Design (Orange Book)</a:t>
            </a:r>
          </a:p>
          <a:p>
            <a:pPr>
              <a:spcBef>
                <a:spcPts val="0"/>
              </a:spcBef>
              <a:spcAft>
                <a:spcPts val="600"/>
              </a:spcAft>
              <a:buSzPct val="80000"/>
            </a:pPr>
            <a:r>
              <a:rPr lang="en-US" sz="2800" dirty="0" smtClean="0"/>
              <a:t>Side Sewer and Sanitary Sewer Availability Manual outlines capacity analysis for wastewater sewer</a:t>
            </a:r>
          </a:p>
          <a:p>
            <a:pPr>
              <a:spcBef>
                <a:spcPts val="0"/>
              </a:spcBef>
              <a:spcAft>
                <a:spcPts val="600"/>
              </a:spcAft>
            </a:pPr>
            <a:endParaRPr lang="en-US" dirty="0" smtClean="0"/>
          </a:p>
        </p:txBody>
      </p:sp>
    </p:spTree>
    <p:extLst>
      <p:ext uri="{BB962C8B-B14F-4D97-AF65-F5344CB8AC3E}">
        <p14:creationId xmlns:p14="http://schemas.microsoft.com/office/powerpoint/2010/main" val="40674107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457200" y="1463040"/>
            <a:ext cx="8229600" cy="4175760"/>
          </a:xfrm>
        </p:spPr>
        <p:txBody>
          <a:bodyPr>
            <a:normAutofit lnSpcReduction="10000"/>
          </a:bodyPr>
          <a:lstStyle/>
          <a:p>
            <a:pPr marL="0" indent="0">
              <a:spcBef>
                <a:spcPts val="0"/>
              </a:spcBef>
              <a:spcAft>
                <a:spcPts val="600"/>
              </a:spcAft>
              <a:buSzPct val="85000"/>
              <a:buNone/>
            </a:pPr>
            <a:r>
              <a:rPr lang="en-US" sz="2800" dirty="0" smtClean="0"/>
              <a:t>Stormwater:</a:t>
            </a:r>
          </a:p>
          <a:p>
            <a:pPr marL="400050" lvl="1" indent="-400050">
              <a:spcBef>
                <a:spcPts val="0"/>
              </a:spcBef>
              <a:spcAft>
                <a:spcPts val="600"/>
              </a:spcAft>
              <a:buClr>
                <a:schemeClr val="accent1">
                  <a:lumMod val="60000"/>
                  <a:lumOff val="40000"/>
                </a:schemeClr>
              </a:buClr>
              <a:buSzPct val="85000"/>
            </a:pPr>
            <a:r>
              <a:rPr lang="en-US" sz="2400" dirty="0" smtClean="0"/>
              <a:t>Design criteria for stormwater conveyance system sizing, stormwater facility sizing, and compliance with MRs is contained in Stormwater Management Manual (SWMM).</a:t>
            </a:r>
          </a:p>
          <a:p>
            <a:pPr marL="400050" lvl="1" indent="-400050">
              <a:spcBef>
                <a:spcPts val="0"/>
              </a:spcBef>
              <a:spcAft>
                <a:spcPts val="600"/>
              </a:spcAft>
              <a:buClr>
                <a:schemeClr val="accent1">
                  <a:lumMod val="60000"/>
                  <a:lumOff val="40000"/>
                </a:schemeClr>
              </a:buClr>
              <a:buSzPct val="85000"/>
            </a:pPr>
            <a:r>
              <a:rPr lang="en-US" sz="2400" dirty="0"/>
              <a:t>A quantitative downstream analysis will be required before connections to the stormwater system will be allowed for certain projects that are likely to create an impact to the downstream system </a:t>
            </a:r>
            <a:endParaRPr lang="en-US" sz="2400" dirty="0" smtClean="0"/>
          </a:p>
          <a:p>
            <a:pPr marL="400050" lvl="1" indent="-400050">
              <a:spcBef>
                <a:spcPts val="0"/>
              </a:spcBef>
              <a:spcAft>
                <a:spcPts val="600"/>
              </a:spcAft>
              <a:buClr>
                <a:schemeClr val="accent1">
                  <a:lumMod val="60000"/>
                  <a:lumOff val="40000"/>
                </a:schemeClr>
              </a:buClr>
              <a:buSzPct val="85000"/>
            </a:pPr>
            <a:r>
              <a:rPr lang="en-US" sz="2400" dirty="0"/>
              <a:t>S</a:t>
            </a:r>
            <a:r>
              <a:rPr lang="en-US" sz="2400" dirty="0" smtClean="0"/>
              <a:t>ee </a:t>
            </a:r>
            <a:r>
              <a:rPr lang="en-US" sz="2400" dirty="0"/>
              <a:t>table next slide and </a:t>
            </a:r>
            <a:r>
              <a:rPr lang="en-US" sz="2400" dirty="0" smtClean="0"/>
              <a:t>SWMM for analysis requirements</a:t>
            </a:r>
            <a:endParaRPr lang="en-US" sz="2400" dirty="0"/>
          </a:p>
        </p:txBody>
      </p:sp>
    </p:spTree>
    <p:extLst>
      <p:ext uri="{BB962C8B-B14F-4D97-AF65-F5344CB8AC3E}">
        <p14:creationId xmlns:p14="http://schemas.microsoft.com/office/powerpoint/2010/main" val="1465886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457200" y="1463040"/>
            <a:ext cx="8229600" cy="4114800"/>
          </a:xfrm>
        </p:spPr>
        <p:txBody>
          <a:bodyPr/>
          <a:lstStyle/>
          <a:p>
            <a:pPr>
              <a:spcBef>
                <a:spcPts val="0"/>
              </a:spcBef>
              <a:spcAft>
                <a:spcPts val="600"/>
              </a:spcAft>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22411605"/>
              </p:ext>
            </p:extLst>
          </p:nvPr>
        </p:nvGraphicFramePr>
        <p:xfrm>
          <a:off x="381000" y="1524000"/>
          <a:ext cx="8458200" cy="3942080"/>
        </p:xfrm>
        <a:graphic>
          <a:graphicData uri="http://schemas.openxmlformats.org/drawingml/2006/table">
            <a:tbl>
              <a:tblPr firstRow="1" bandRow="1">
                <a:tableStyleId>{F5AB1C69-6EDB-4FF4-983F-18BD219EF322}</a:tableStyleId>
              </a:tblPr>
              <a:tblGrid>
                <a:gridCol w="3068904"/>
                <a:gridCol w="1422176"/>
                <a:gridCol w="3967120"/>
              </a:tblGrid>
              <a:tr h="304800">
                <a:tc>
                  <a:txBody>
                    <a:bodyPr/>
                    <a:lstStyle/>
                    <a:p>
                      <a:pPr marL="0" indent="0" algn="ctr"/>
                      <a:r>
                        <a:rPr lang="en-US" sz="1800" dirty="0" smtClean="0">
                          <a:latin typeface="Arial" panose="020B0604020202020204" pitchFamily="34" charset="0"/>
                          <a:cs typeface="Arial" panose="020B0604020202020204" pitchFamily="34" charset="0"/>
                        </a:rPr>
                        <a:t>Increase</a:t>
                      </a:r>
                      <a:r>
                        <a:rPr lang="en-US" sz="1800" baseline="0" dirty="0" smtClean="0">
                          <a:latin typeface="Arial" panose="020B0604020202020204" pitchFamily="34" charset="0"/>
                          <a:cs typeface="Arial" panose="020B0604020202020204" pitchFamily="34" charset="0"/>
                        </a:rPr>
                        <a:t> in Contributing Surface Area</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1800" dirty="0" smtClean="0">
                          <a:latin typeface="Arial" panose="020B0604020202020204" pitchFamily="34" charset="0"/>
                          <a:cs typeface="Arial" panose="020B0604020202020204" pitchFamily="34" charset="0"/>
                        </a:rPr>
                        <a:t>Pipe Size</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sz="1800" dirty="0" smtClean="0">
                          <a:latin typeface="Arial" panose="020B0604020202020204" pitchFamily="34" charset="0"/>
                          <a:cs typeface="Arial" panose="020B0604020202020204" pitchFamily="34" charset="0"/>
                        </a:rPr>
                        <a:t>Required Analysis</a:t>
                      </a: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370840">
                <a:tc>
                  <a:txBody>
                    <a:bodyPr/>
                    <a:lstStyle/>
                    <a:p>
                      <a:r>
                        <a:rPr lang="en-US" sz="1600" dirty="0" smtClean="0">
                          <a:latin typeface="Arial" panose="020B0604020202020204" pitchFamily="34" charset="0"/>
                          <a:cs typeface="Arial" panose="020B0604020202020204" pitchFamily="34" charset="0"/>
                        </a:rPr>
                        <a:t>&lt;5,000 SF</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Any Size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latin typeface="Arial" panose="020B0604020202020204" pitchFamily="34" charset="0"/>
                          <a:cs typeface="Arial" panose="020B0604020202020204" pitchFamily="34" charset="0"/>
                        </a:rPr>
                        <a:t>≥5,000 SF &amp; &lt;10,000 SF</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≥12”</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7680">
                <a:tc>
                  <a:txBody>
                    <a:bodyPr/>
                    <a:lstStyle/>
                    <a:p>
                      <a:r>
                        <a:rPr lang="en-US" sz="1600" dirty="0" smtClean="0">
                          <a:latin typeface="Arial" panose="020B0604020202020204" pitchFamily="34" charset="0"/>
                          <a:cs typeface="Arial" panose="020B0604020202020204" pitchFamily="34" charset="0"/>
                        </a:rPr>
                        <a:t>≥5,000 SF &amp;</a:t>
                      </a:r>
                      <a:r>
                        <a:rPr lang="en-US" sz="1600" baseline="0" dirty="0" smtClean="0">
                          <a:latin typeface="Arial" panose="020B0604020202020204" pitchFamily="34" charset="0"/>
                          <a:cs typeface="Arial" panose="020B0604020202020204" pitchFamily="34" charset="0"/>
                        </a:rPr>
                        <a:t> &lt;10,000 SF</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&lt;12”</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Single</a:t>
                      </a:r>
                      <a:r>
                        <a:rPr lang="en-US" sz="1600" baseline="0" dirty="0" smtClean="0">
                          <a:latin typeface="Arial" panose="020B0604020202020204" pitchFamily="34" charset="0"/>
                          <a:cs typeface="Arial" panose="020B0604020202020204" pitchFamily="34" charset="0"/>
                        </a:rPr>
                        <a:t> Segment Capacity Analysis &amp; Inlet and Grate Capacity Analysis (if applicable)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lstStyle/>
                    <a:p>
                      <a:r>
                        <a:rPr lang="en-US" sz="1600" dirty="0" smtClean="0">
                          <a:latin typeface="Arial" panose="020B0604020202020204" pitchFamily="34" charset="0"/>
                          <a:cs typeface="Arial" panose="020B0604020202020204" pitchFamily="34" charset="0"/>
                        </a:rPr>
                        <a:t>≥10,000</a:t>
                      </a:r>
                      <a:r>
                        <a:rPr lang="en-US" sz="1600" baseline="0" dirty="0" smtClean="0">
                          <a:latin typeface="Arial" panose="020B0604020202020204" pitchFamily="34" charset="0"/>
                          <a:cs typeface="Arial" panose="020B0604020202020204" pitchFamily="34" charset="0"/>
                        </a:rPr>
                        <a:t> SF</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≥12”</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Single</a:t>
                      </a:r>
                      <a:r>
                        <a:rPr lang="en-US" sz="1600" baseline="0" dirty="0" smtClean="0">
                          <a:latin typeface="Arial" panose="020B0604020202020204" pitchFamily="34" charset="0"/>
                          <a:cs typeface="Arial" panose="020B0604020202020204" pitchFamily="34" charset="0"/>
                        </a:rPr>
                        <a:t> Segment Capacity Analysis &amp; Inlet and Grate Capacity Analysis </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a:txBody>
                    <a:bodyPr/>
                    <a:lstStyle/>
                    <a:p>
                      <a:r>
                        <a:rPr lang="en-US" sz="1600" dirty="0" smtClean="0">
                          <a:latin typeface="Arial" panose="020B0604020202020204" pitchFamily="34" charset="0"/>
                          <a:cs typeface="Arial" panose="020B0604020202020204" pitchFamily="34" charset="0"/>
                        </a:rPr>
                        <a:t>≥10,000 SF</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&lt;12”</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Full Backwater Analysis</a:t>
                      </a:r>
                      <a:r>
                        <a:rPr lang="en-US" sz="1600" baseline="0" dirty="0" smtClean="0">
                          <a:latin typeface="Arial" panose="020B0604020202020204" pitchFamily="34" charset="0"/>
                          <a:cs typeface="Arial" panose="020B0604020202020204" pitchFamily="34" charset="0"/>
                        </a:rPr>
                        <a:t> &amp; Inlet and Grate Capacity Analysis</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720">
                <a:tc>
                  <a:txBody>
                    <a:bodyPr/>
                    <a:lstStyle/>
                    <a:p>
                      <a:r>
                        <a:rPr lang="en-US" sz="1600" dirty="0" smtClean="0">
                          <a:latin typeface="Arial" panose="020B0604020202020204" pitchFamily="34" charset="0"/>
                          <a:cs typeface="Arial" panose="020B0604020202020204" pitchFamily="34" charset="0"/>
                        </a:rPr>
                        <a:t>Any Size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Connecting to trunk</a:t>
                      </a:r>
                      <a:r>
                        <a:rPr lang="en-US" sz="1600" baseline="0" dirty="0" smtClean="0">
                          <a:latin typeface="Arial" panose="020B0604020202020204" pitchFamily="34" charset="0"/>
                          <a:cs typeface="Arial" panose="020B0604020202020204" pitchFamily="34" charset="0"/>
                        </a:rPr>
                        <a:t> main</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58092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Chapter 11 – Stormwater and Wastewater Sewer Design</a:t>
            </a:r>
            <a:endParaRPr lang="en-US" sz="4000" dirty="0"/>
          </a:p>
        </p:txBody>
      </p:sp>
      <p:sp>
        <p:nvSpPr>
          <p:cNvPr id="3" name="Subtitle 2"/>
          <p:cNvSpPr>
            <a:spLocks noGrp="1"/>
          </p:cNvSpPr>
          <p:nvPr>
            <p:ph idx="1"/>
          </p:nvPr>
        </p:nvSpPr>
        <p:spPr/>
        <p:txBody>
          <a:bodyPr>
            <a:normAutofit/>
          </a:bodyPr>
          <a:lstStyle/>
          <a:p>
            <a:pPr marL="285750" indent="-285750" algn="l">
              <a:buFont typeface="Arial" panose="020B0604020202020204" pitchFamily="34" charset="0"/>
              <a:buChar char="•"/>
            </a:pPr>
            <a:r>
              <a:rPr lang="en-US" sz="3200" dirty="0" smtClean="0">
                <a:solidFill>
                  <a:schemeClr val="tx1">
                    <a:lumMod val="65000"/>
                    <a:lumOff val="35000"/>
                  </a:schemeClr>
                </a:solidFill>
              </a:rPr>
              <a:t>Section 4 Gravity Pipe Design Criteria</a:t>
            </a:r>
          </a:p>
          <a:p>
            <a:pPr marL="742950" lvl="1" indent="-285750" algn="l">
              <a:buFont typeface="Arial" panose="020B0604020202020204" pitchFamily="34" charset="0"/>
              <a:buChar char="•"/>
            </a:pPr>
            <a:r>
              <a:rPr lang="en-US" sz="2800" dirty="0" smtClean="0">
                <a:solidFill>
                  <a:schemeClr val="tx1">
                    <a:lumMod val="65000"/>
                    <a:lumOff val="35000"/>
                  </a:schemeClr>
                </a:solidFill>
              </a:rPr>
              <a:t>Size, slope, material, depth, cover, alignment, couplings, anchors, construction requirements</a:t>
            </a:r>
          </a:p>
        </p:txBody>
      </p:sp>
    </p:spTree>
    <p:extLst>
      <p:ext uri="{BB962C8B-B14F-4D97-AF65-F5344CB8AC3E}">
        <p14:creationId xmlns:p14="http://schemas.microsoft.com/office/powerpoint/2010/main" val="2801261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457200" y="1447800"/>
            <a:ext cx="8229600" cy="5257800"/>
          </a:xfrm>
        </p:spPr>
        <p:txBody>
          <a:bodyPr>
            <a:noAutofit/>
          </a:bodyPr>
          <a:lstStyle/>
          <a:p>
            <a:pPr marL="0" indent="0">
              <a:spcBef>
                <a:spcPts val="0"/>
              </a:spcBef>
              <a:spcAft>
                <a:spcPts val="600"/>
              </a:spcAft>
              <a:buNone/>
            </a:pPr>
            <a:r>
              <a:rPr lang="en-US" sz="2800" dirty="0" smtClean="0"/>
              <a:t>Section 4 Changes:</a:t>
            </a:r>
          </a:p>
          <a:p>
            <a:pPr>
              <a:spcBef>
                <a:spcPts val="0"/>
              </a:spcBef>
              <a:spcAft>
                <a:spcPts val="600"/>
              </a:spcAft>
            </a:pPr>
            <a:r>
              <a:rPr lang="en-US" sz="2200" dirty="0" smtClean="0"/>
              <a:t>Stormwater:</a:t>
            </a:r>
            <a:endParaRPr lang="en-US" sz="2200" dirty="0"/>
          </a:p>
          <a:p>
            <a:pPr lvl="1">
              <a:spcBef>
                <a:spcPts val="0"/>
              </a:spcBef>
              <a:spcAft>
                <a:spcPts val="600"/>
              </a:spcAft>
            </a:pPr>
            <a:r>
              <a:rPr lang="en-US" dirty="0"/>
              <a:t>CPEP will not be allowed for publically maintained stormwater pipes</a:t>
            </a:r>
          </a:p>
          <a:p>
            <a:pPr lvl="1">
              <a:spcBef>
                <a:spcPts val="0"/>
              </a:spcBef>
              <a:spcAft>
                <a:spcPts val="600"/>
              </a:spcAft>
            </a:pPr>
            <a:r>
              <a:rPr lang="en-US" dirty="0"/>
              <a:t>Stormwater pipe materials now include vitrified clay pipe and PVC lined concrete </a:t>
            </a:r>
            <a:r>
              <a:rPr lang="en-US" dirty="0" smtClean="0"/>
              <a:t>pipe</a:t>
            </a:r>
          </a:p>
          <a:p>
            <a:pPr>
              <a:spcBef>
                <a:spcPts val="0"/>
              </a:spcBef>
              <a:spcAft>
                <a:spcPts val="600"/>
              </a:spcAft>
            </a:pPr>
            <a:r>
              <a:rPr lang="en-US" sz="2200" dirty="0" smtClean="0"/>
              <a:t>Wastewater:</a:t>
            </a:r>
          </a:p>
          <a:p>
            <a:pPr lvl="1">
              <a:spcBef>
                <a:spcPts val="0"/>
              </a:spcBef>
              <a:spcAft>
                <a:spcPts val="600"/>
              </a:spcAft>
            </a:pPr>
            <a:r>
              <a:rPr lang="en-US" dirty="0" smtClean="0"/>
              <a:t>Wastewater pipe materials now include vitrified clay pipe, water pressure rated pipe, HDPE pipe, and PVC lined concrete pipe</a:t>
            </a:r>
          </a:p>
          <a:p>
            <a:pPr>
              <a:spcBef>
                <a:spcPts val="0"/>
              </a:spcBef>
              <a:spcAft>
                <a:spcPts val="600"/>
              </a:spcAft>
            </a:pPr>
            <a:r>
              <a:rPr lang="en-US" sz="2200" dirty="0" smtClean="0"/>
              <a:t>Both:</a:t>
            </a:r>
          </a:p>
          <a:p>
            <a:pPr lvl="1">
              <a:spcBef>
                <a:spcPts val="0"/>
              </a:spcBef>
              <a:spcAft>
                <a:spcPts val="600"/>
              </a:spcAft>
            </a:pPr>
            <a:r>
              <a:rPr lang="en-US" dirty="0" smtClean="0"/>
              <a:t>The use of rigid couplers to connect non-bell and spigot pipe joints has been added</a:t>
            </a:r>
          </a:p>
          <a:p>
            <a:pPr lvl="1">
              <a:spcBef>
                <a:spcPts val="0"/>
              </a:spcBef>
              <a:spcAft>
                <a:spcPts val="600"/>
              </a:spcAft>
            </a:pPr>
            <a:endParaRPr lang="en-US" dirty="0"/>
          </a:p>
          <a:p>
            <a:pPr lvl="1">
              <a:spcBef>
                <a:spcPts val="0"/>
              </a:spcBef>
              <a:spcAft>
                <a:spcPts val="600"/>
              </a:spcAft>
            </a:pPr>
            <a:endParaRPr lang="en-US" dirty="0"/>
          </a:p>
        </p:txBody>
      </p:sp>
    </p:spTree>
    <p:extLst>
      <p:ext uri="{BB962C8B-B14F-4D97-AF65-F5344CB8AC3E}">
        <p14:creationId xmlns:p14="http://schemas.microsoft.com/office/powerpoint/2010/main" val="1207614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0084841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14400" y="1981200"/>
            <a:ext cx="7924800" cy="2244725"/>
          </a:xfrm>
        </p:spPr>
        <p:txBody>
          <a:bodyPr>
            <a:normAutofit lnSpcReduction="10000"/>
          </a:bodyPr>
          <a:lstStyle/>
          <a:p>
            <a:pPr marL="285750" indent="-285750" algn="l">
              <a:buSzPct val="95000"/>
              <a:buFont typeface="Arial" panose="020B0604020202020204" pitchFamily="34" charset="0"/>
              <a:buChar char="•"/>
            </a:pPr>
            <a:r>
              <a:rPr lang="en-US" sz="3200" dirty="0"/>
              <a:t>Section 5 Manhole Design Criteria</a:t>
            </a:r>
          </a:p>
          <a:p>
            <a:pPr marL="685800" lvl="1" indent="-336550" algn="l">
              <a:buSzPct val="80000"/>
              <a:buFont typeface="Wingdings 2" pitchFamily="18" charset="2"/>
              <a:buChar char=""/>
            </a:pPr>
            <a:r>
              <a:rPr lang="en-US" sz="2800" dirty="0">
                <a:solidFill>
                  <a:schemeClr val="tx1">
                    <a:lumMod val="65000"/>
                    <a:lumOff val="35000"/>
                  </a:schemeClr>
                </a:solidFill>
              </a:rPr>
              <a:t>Location, type, covers, connections</a:t>
            </a:r>
          </a:p>
          <a:p>
            <a:pPr marL="285750" indent="-285750" algn="l">
              <a:buSzPct val="95000"/>
              <a:buFont typeface="Arial" panose="020B0604020202020204" pitchFamily="34" charset="0"/>
              <a:buChar char="•"/>
            </a:pPr>
            <a:r>
              <a:rPr lang="en-US" sz="3200" dirty="0"/>
              <a:t>Section 6 Catch Basin Design Criteria</a:t>
            </a:r>
          </a:p>
          <a:p>
            <a:pPr marL="685800" lvl="1" indent="-336550" algn="l">
              <a:buSzPct val="80000"/>
              <a:buFont typeface="Wingdings 2" pitchFamily="18" charset="2"/>
              <a:buChar char=""/>
            </a:pPr>
            <a:r>
              <a:rPr lang="en-US" sz="2800" dirty="0" smtClean="0">
                <a:solidFill>
                  <a:schemeClr val="tx1">
                    <a:lumMod val="65000"/>
                    <a:lumOff val="35000"/>
                  </a:schemeClr>
                </a:solidFill>
              </a:rPr>
              <a:t>Connections, locations, type, size, inlet</a:t>
            </a:r>
            <a:endParaRPr lang="en-US" sz="2800" dirty="0">
              <a:solidFill>
                <a:schemeClr val="tx1">
                  <a:lumMod val="65000"/>
                  <a:lumOff val="35000"/>
                </a:schemeClr>
              </a:solidFill>
            </a:endParaRPr>
          </a:p>
        </p:txBody>
      </p:sp>
      <p:sp>
        <p:nvSpPr>
          <p:cNvPr id="4" name="Title 1"/>
          <p:cNvSpPr txBox="1">
            <a:spLocks/>
          </p:cNvSpPr>
          <p:nvPr/>
        </p:nvSpPr>
        <p:spPr>
          <a:xfrm>
            <a:off x="533400" y="228600"/>
            <a:ext cx="8042276" cy="1336956"/>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z="4000" dirty="0" smtClean="0"/>
              <a:t>Chapter 11 – Stormwater and Wastewater Sewer Design</a:t>
            </a:r>
            <a:endParaRPr lang="en-US" sz="4000" dirty="0"/>
          </a:p>
        </p:txBody>
      </p:sp>
    </p:spTree>
    <p:extLst>
      <p:ext uri="{BB962C8B-B14F-4D97-AF65-F5344CB8AC3E}">
        <p14:creationId xmlns:p14="http://schemas.microsoft.com/office/powerpoint/2010/main" val="29451053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
        <p:nvSpPr>
          <p:cNvPr id="3" name="Content Placeholder 2"/>
          <p:cNvSpPr>
            <a:spLocks noGrp="1"/>
          </p:cNvSpPr>
          <p:nvPr>
            <p:ph idx="1"/>
          </p:nvPr>
        </p:nvSpPr>
        <p:spPr>
          <a:xfrm>
            <a:off x="457200" y="1828800"/>
            <a:ext cx="8229600" cy="3108960"/>
          </a:xfrm>
        </p:spPr>
        <p:txBody>
          <a:bodyPr>
            <a:noAutofit/>
          </a:bodyPr>
          <a:lstStyle/>
          <a:p>
            <a:pPr>
              <a:spcBef>
                <a:spcPts val="0"/>
              </a:spcBef>
              <a:spcAft>
                <a:spcPts val="600"/>
              </a:spcAft>
              <a:buSzPct val="90000"/>
            </a:pPr>
            <a:r>
              <a:rPr lang="en-US" sz="3200" dirty="0" smtClean="0"/>
              <a:t>Section 7 Low Pressure Grinder Pump Wastewater Systems:</a:t>
            </a:r>
          </a:p>
          <a:p>
            <a:pPr lvl="1">
              <a:spcBef>
                <a:spcPts val="0"/>
              </a:spcBef>
              <a:spcAft>
                <a:spcPts val="600"/>
              </a:spcAft>
              <a:buSzPct val="90000"/>
            </a:pPr>
            <a:r>
              <a:rPr lang="en-US" sz="2800" dirty="0" smtClean="0"/>
              <a:t>Design </a:t>
            </a:r>
            <a:r>
              <a:rPr lang="en-US" sz="2800" dirty="0"/>
              <a:t>criteria for low pressure grinder pump sewer systems has been included for areas where gravity sewers are not </a:t>
            </a:r>
            <a:r>
              <a:rPr lang="en-US" sz="2800" dirty="0" smtClean="0"/>
              <a:t>feasible</a:t>
            </a:r>
          </a:p>
          <a:p>
            <a:pPr lvl="2">
              <a:spcBef>
                <a:spcPts val="0"/>
              </a:spcBef>
              <a:spcAft>
                <a:spcPts val="600"/>
              </a:spcAft>
              <a:buSzPct val="90000"/>
            </a:pPr>
            <a:r>
              <a:rPr lang="en-US" sz="2800" dirty="0" smtClean="0"/>
              <a:t>Design per Ecology’s Orange Book</a:t>
            </a:r>
            <a:endParaRPr lang="en-US" sz="2800" dirty="0"/>
          </a:p>
          <a:p>
            <a:pPr>
              <a:spcBef>
                <a:spcPts val="0"/>
              </a:spcBef>
              <a:spcAft>
                <a:spcPts val="600"/>
              </a:spcAft>
            </a:pPr>
            <a:endParaRPr lang="en-US" dirty="0" smtClean="0"/>
          </a:p>
        </p:txBody>
      </p:sp>
    </p:spTree>
    <p:extLst>
      <p:ext uri="{BB962C8B-B14F-4D97-AF65-F5344CB8AC3E}">
        <p14:creationId xmlns:p14="http://schemas.microsoft.com/office/powerpoint/2010/main" val="12017391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5257800"/>
          </a:xfrm>
        </p:spPr>
        <p:txBody>
          <a:bodyPr>
            <a:normAutofit/>
          </a:bodyPr>
          <a:lstStyle/>
          <a:p>
            <a:pPr>
              <a:buSzPct val="75000"/>
            </a:pPr>
            <a:r>
              <a:rPr lang="en-US" sz="3200" dirty="0" smtClean="0"/>
              <a:t>Section </a:t>
            </a:r>
            <a:r>
              <a:rPr lang="en-US" sz="3200" dirty="0"/>
              <a:t>8 – </a:t>
            </a:r>
            <a:r>
              <a:rPr lang="en-US" sz="3200" dirty="0" smtClean="0"/>
              <a:t>Open Channel Design Criteria </a:t>
            </a:r>
            <a:r>
              <a:rPr lang="en-US" sz="2800" dirty="0" smtClean="0"/>
              <a:t>– refer to SWMM</a:t>
            </a:r>
          </a:p>
          <a:p>
            <a:pPr>
              <a:buSzPct val="75000"/>
            </a:pPr>
            <a:r>
              <a:rPr lang="en-US" sz="3200" dirty="0" smtClean="0"/>
              <a:t>Section 9 – Separation Requirements </a:t>
            </a:r>
          </a:p>
          <a:p>
            <a:pPr lvl="1">
              <a:buSzPct val="75000"/>
            </a:pPr>
            <a:r>
              <a:rPr lang="en-US" sz="2600" dirty="0" smtClean="0"/>
              <a:t>Manholes and Structures  - 10 feet</a:t>
            </a:r>
          </a:p>
          <a:p>
            <a:pPr lvl="1">
              <a:buSzPct val="75000"/>
            </a:pPr>
            <a:r>
              <a:rPr lang="en-US" sz="2600" dirty="0" smtClean="0"/>
              <a:t>WW and SW  - 5 feet horizontal</a:t>
            </a:r>
          </a:p>
          <a:p>
            <a:pPr lvl="1">
              <a:buSzPct val="75000"/>
            </a:pPr>
            <a:r>
              <a:rPr lang="en-US" sz="2600" dirty="0" smtClean="0"/>
              <a:t>WW and Water  - 10 feet horizontal &amp; 18 inches vertical</a:t>
            </a:r>
          </a:p>
          <a:p>
            <a:pPr lvl="1">
              <a:buSzPct val="75000"/>
            </a:pPr>
            <a:r>
              <a:rPr lang="en-US" sz="2600" dirty="0" smtClean="0"/>
              <a:t>SW and Water – 5 feet horizontal</a:t>
            </a:r>
          </a:p>
        </p:txBody>
      </p:sp>
      <p:sp>
        <p:nvSpPr>
          <p:cNvPr id="4"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Tree>
    <p:extLst>
      <p:ext uri="{BB962C8B-B14F-4D97-AF65-F5344CB8AC3E}">
        <p14:creationId xmlns:p14="http://schemas.microsoft.com/office/powerpoint/2010/main" val="10964571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5257800"/>
          </a:xfrm>
        </p:spPr>
        <p:txBody>
          <a:bodyPr>
            <a:normAutofit fontScale="92500" lnSpcReduction="10000"/>
          </a:bodyPr>
          <a:lstStyle/>
          <a:p>
            <a:pPr>
              <a:buSzPct val="75000"/>
            </a:pPr>
            <a:r>
              <a:rPr lang="en-US" sz="3500" dirty="0" smtClean="0"/>
              <a:t>Section </a:t>
            </a:r>
            <a:r>
              <a:rPr lang="en-US" sz="3500" dirty="0"/>
              <a:t>10 – </a:t>
            </a:r>
            <a:r>
              <a:rPr lang="en-US" sz="3500" dirty="0" smtClean="0"/>
              <a:t>Access and </a:t>
            </a:r>
            <a:r>
              <a:rPr lang="en-US" sz="3500" dirty="0"/>
              <a:t>E</a:t>
            </a:r>
            <a:r>
              <a:rPr lang="en-US" sz="3500" dirty="0" smtClean="0"/>
              <a:t>asements </a:t>
            </a:r>
          </a:p>
          <a:p>
            <a:pPr>
              <a:buSzPct val="75000"/>
            </a:pPr>
            <a:r>
              <a:rPr lang="en-US" sz="3000" dirty="0" smtClean="0"/>
              <a:t>Min. 15 foot  Access Easement required outside of right of way or easements</a:t>
            </a:r>
          </a:p>
          <a:p>
            <a:pPr>
              <a:buSzPct val="75000"/>
            </a:pPr>
            <a:r>
              <a:rPr lang="en-US" sz="3000" dirty="0" smtClean="0"/>
              <a:t>Wastewater Easement Width</a:t>
            </a:r>
          </a:p>
          <a:p>
            <a:pPr lvl="1">
              <a:buSzPct val="75000"/>
            </a:pPr>
            <a:r>
              <a:rPr lang="en-US" sz="2600" dirty="0" smtClean="0"/>
              <a:t>Minimum width 20 feet, based on pipe invert depth, See Table 11-4</a:t>
            </a:r>
          </a:p>
          <a:p>
            <a:pPr>
              <a:buSzPct val="75000"/>
            </a:pPr>
            <a:r>
              <a:rPr lang="en-US" sz="3000" dirty="0" smtClean="0"/>
              <a:t>Stormwater Easement Width</a:t>
            </a:r>
          </a:p>
          <a:p>
            <a:pPr lvl="1">
              <a:buSzPct val="75000"/>
            </a:pPr>
            <a:r>
              <a:rPr lang="en-US" sz="2600" dirty="0"/>
              <a:t>M</a:t>
            </a:r>
            <a:r>
              <a:rPr lang="en-US" sz="2600" dirty="0" smtClean="0"/>
              <a:t>inimum width for pipe easements 20 feet based on pipe invert depth, channels based on channel width, See Table 11-5.</a:t>
            </a:r>
          </a:p>
          <a:p>
            <a:pPr>
              <a:buSzPct val="75000"/>
            </a:pPr>
            <a:r>
              <a:rPr lang="en-US" sz="2800" dirty="0" smtClean="0"/>
              <a:t> </a:t>
            </a:r>
            <a:endParaRPr lang="en-US" sz="2800" dirty="0"/>
          </a:p>
        </p:txBody>
      </p:sp>
      <p:sp>
        <p:nvSpPr>
          <p:cNvPr id="4" name="Title 1"/>
          <p:cNvSpPr>
            <a:spLocks noGrp="1"/>
          </p:cNvSpPr>
          <p:nvPr>
            <p:ph type="title"/>
          </p:nvPr>
        </p:nvSpPr>
        <p:spPr/>
        <p:txBody>
          <a:bodyPr>
            <a:noAutofit/>
          </a:bodyPr>
          <a:lstStyle/>
          <a:p>
            <a:r>
              <a:rPr lang="en-US" sz="4000" dirty="0" smtClean="0"/>
              <a:t>Chapter 11 – Stormwater and Wastewater Sewer Design</a:t>
            </a:r>
            <a:endParaRPr lang="en-US" sz="4000" dirty="0"/>
          </a:p>
        </p:txBody>
      </p:sp>
    </p:spTree>
    <p:extLst>
      <p:ext uri="{BB962C8B-B14F-4D97-AF65-F5344CB8AC3E}">
        <p14:creationId xmlns:p14="http://schemas.microsoft.com/office/powerpoint/2010/main" val="19448598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8580976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Chapter 12– Water Plans</a:t>
            </a:r>
            <a:endParaRPr lang="en-US" sz="4000" dirty="0"/>
          </a:p>
        </p:txBody>
      </p:sp>
      <p:sp>
        <p:nvSpPr>
          <p:cNvPr id="3" name="Content Placeholder 2"/>
          <p:cNvSpPr>
            <a:spLocks noGrp="1"/>
          </p:cNvSpPr>
          <p:nvPr>
            <p:ph idx="1"/>
          </p:nvPr>
        </p:nvSpPr>
        <p:spPr>
          <a:xfrm>
            <a:off x="723900" y="1280160"/>
            <a:ext cx="7696200" cy="4358640"/>
          </a:xfrm>
        </p:spPr>
        <p:txBody>
          <a:bodyPr>
            <a:noAutofit/>
          </a:bodyPr>
          <a:lstStyle/>
          <a:p>
            <a:pPr>
              <a:spcBef>
                <a:spcPts val="0"/>
              </a:spcBef>
              <a:spcAft>
                <a:spcPts val="1200"/>
              </a:spcAft>
              <a:buSzPct val="90000"/>
            </a:pPr>
            <a:r>
              <a:rPr lang="en-US" sz="2800" dirty="0"/>
              <a:t>Water main design shall be completed by Tacoma Water</a:t>
            </a:r>
          </a:p>
          <a:p>
            <a:pPr>
              <a:spcBef>
                <a:spcPts val="0"/>
              </a:spcBef>
              <a:spcAft>
                <a:spcPts val="1200"/>
              </a:spcAft>
              <a:buSzPct val="90000"/>
            </a:pPr>
            <a:r>
              <a:rPr lang="en-US" sz="2800" dirty="0"/>
              <a:t>Design process is initiated by the Developer calling the Tacoma Water at (253) 502-8247</a:t>
            </a:r>
          </a:p>
          <a:p>
            <a:pPr>
              <a:spcBef>
                <a:spcPts val="0"/>
              </a:spcBef>
              <a:spcAft>
                <a:spcPts val="1200"/>
              </a:spcAft>
              <a:buSzPct val="90000"/>
            </a:pPr>
            <a:r>
              <a:rPr lang="en-US" sz="2800" dirty="0"/>
              <a:t>Water main within the right of way shall be laid to the permanent grade and alignment of the street, and shall require the approval of the City Engineer</a:t>
            </a:r>
          </a:p>
          <a:p>
            <a:pPr>
              <a:spcBef>
                <a:spcPts val="0"/>
              </a:spcBef>
              <a:spcAft>
                <a:spcPts val="1200"/>
              </a:spcAft>
            </a:pPr>
            <a:endParaRPr lang="en-US" dirty="0" smtClean="0"/>
          </a:p>
        </p:txBody>
      </p:sp>
    </p:spTree>
    <p:extLst>
      <p:ext uri="{BB962C8B-B14F-4D97-AF65-F5344CB8AC3E}">
        <p14:creationId xmlns:p14="http://schemas.microsoft.com/office/powerpoint/2010/main" val="4072448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10640992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1371600"/>
          </a:xfrm>
        </p:spPr>
        <p:txBody>
          <a:bodyPr/>
          <a:lstStyle/>
          <a:p>
            <a:r>
              <a:rPr lang="en-US" sz="4000" dirty="0" smtClean="0"/>
              <a:t>Chapter 13 – Construction Related Permits and Easements</a:t>
            </a:r>
            <a:endParaRPr lang="en-US" sz="4000" dirty="0"/>
          </a:p>
        </p:txBody>
      </p:sp>
      <p:sp>
        <p:nvSpPr>
          <p:cNvPr id="3" name="Content Placeholder 2"/>
          <p:cNvSpPr>
            <a:spLocks noGrp="1"/>
          </p:cNvSpPr>
          <p:nvPr>
            <p:ph idx="1"/>
          </p:nvPr>
        </p:nvSpPr>
        <p:spPr>
          <a:xfrm>
            <a:off x="613930" y="1905000"/>
            <a:ext cx="7916140" cy="2209800"/>
          </a:xfrm>
        </p:spPr>
        <p:txBody>
          <a:bodyPr>
            <a:normAutofit/>
          </a:bodyPr>
          <a:lstStyle/>
          <a:p>
            <a:pPr>
              <a:spcBef>
                <a:spcPts val="0"/>
              </a:spcBef>
              <a:spcAft>
                <a:spcPts val="1200"/>
              </a:spcAft>
              <a:buSzPct val="90000"/>
            </a:pPr>
            <a:r>
              <a:rPr lang="en-US" sz="2800" dirty="0" smtClean="0"/>
              <a:t>Reorganized chapter to incorporate relevant information into other chapters</a:t>
            </a:r>
          </a:p>
          <a:p>
            <a:pPr>
              <a:spcBef>
                <a:spcPts val="0"/>
              </a:spcBef>
              <a:spcAft>
                <a:spcPts val="1200"/>
              </a:spcAft>
              <a:buSzPct val="90000"/>
            </a:pPr>
            <a:r>
              <a:rPr lang="en-US" sz="2800" dirty="0" smtClean="0"/>
              <a:t>Incorporated new and updated policies and procedures</a:t>
            </a:r>
            <a:endParaRPr lang="en-US" sz="2800" dirty="0"/>
          </a:p>
        </p:txBody>
      </p:sp>
    </p:spTree>
    <p:extLst>
      <p:ext uri="{BB962C8B-B14F-4D97-AF65-F5344CB8AC3E}">
        <p14:creationId xmlns:p14="http://schemas.microsoft.com/office/powerpoint/2010/main" val="5392596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Chapter 13 – Construction Related Permits and Easements</a:t>
            </a:r>
            <a:endParaRPr lang="en-US" sz="4000" dirty="0"/>
          </a:p>
        </p:txBody>
      </p:sp>
      <p:sp>
        <p:nvSpPr>
          <p:cNvPr id="3" name="Content Placeholder 2"/>
          <p:cNvSpPr>
            <a:spLocks noGrp="1"/>
          </p:cNvSpPr>
          <p:nvPr>
            <p:ph idx="1"/>
          </p:nvPr>
        </p:nvSpPr>
        <p:spPr>
          <a:xfrm>
            <a:off x="457200" y="1463040"/>
            <a:ext cx="8229600" cy="4114800"/>
          </a:xfrm>
        </p:spPr>
        <p:txBody>
          <a:bodyPr>
            <a:normAutofit/>
          </a:bodyPr>
          <a:lstStyle/>
          <a:p>
            <a:pPr>
              <a:spcBef>
                <a:spcPts val="0"/>
              </a:spcBef>
              <a:spcAft>
                <a:spcPts val="1200"/>
              </a:spcAft>
            </a:pPr>
            <a:r>
              <a:rPr lang="en-US" dirty="0" smtClean="0"/>
              <a:t>Temporary construction easement required for adjacent property impacted by project prior to permit approval and construction.</a:t>
            </a:r>
          </a:p>
          <a:p>
            <a:pPr>
              <a:spcBef>
                <a:spcPts val="0"/>
              </a:spcBef>
              <a:spcAft>
                <a:spcPts val="1200"/>
              </a:spcAft>
            </a:pPr>
            <a:r>
              <a:rPr lang="en-US" dirty="0" smtClean="0"/>
              <a:t>Some projects require ROW dedication or acquisition to construct improvements.</a:t>
            </a:r>
            <a:endParaRPr lang="en-US" dirty="0"/>
          </a:p>
          <a:p>
            <a:pPr>
              <a:spcBef>
                <a:spcPts val="0"/>
              </a:spcBef>
              <a:spcAft>
                <a:spcPts val="1200"/>
              </a:spcAft>
            </a:pPr>
            <a:r>
              <a:rPr lang="en-US" dirty="0" smtClean="0"/>
              <a:t>Private or public easements may be required.</a:t>
            </a:r>
          </a:p>
          <a:p>
            <a:pPr lvl="1">
              <a:spcBef>
                <a:spcPts val="0"/>
              </a:spcBef>
              <a:spcAft>
                <a:spcPts val="1200"/>
              </a:spcAft>
            </a:pPr>
            <a:r>
              <a:rPr lang="en-US" dirty="0" smtClean="0"/>
              <a:t>Private easement – between two or more private properties.</a:t>
            </a:r>
          </a:p>
          <a:p>
            <a:pPr lvl="1">
              <a:spcBef>
                <a:spcPts val="0"/>
              </a:spcBef>
              <a:spcAft>
                <a:spcPts val="1200"/>
              </a:spcAft>
            </a:pPr>
            <a:r>
              <a:rPr lang="en-US" dirty="0" smtClean="0"/>
              <a:t>Public easement – between private and public</a:t>
            </a:r>
          </a:p>
        </p:txBody>
      </p:sp>
    </p:spTree>
    <p:extLst>
      <p:ext uri="{BB962C8B-B14F-4D97-AF65-F5344CB8AC3E}">
        <p14:creationId xmlns:p14="http://schemas.microsoft.com/office/powerpoint/2010/main" val="2128687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Chapter 13 – Construction Related Permits and Easements</a:t>
            </a:r>
            <a:endParaRPr lang="en-US" sz="4000" dirty="0"/>
          </a:p>
        </p:txBody>
      </p:sp>
      <p:sp>
        <p:nvSpPr>
          <p:cNvPr id="3" name="Content Placeholder 2"/>
          <p:cNvSpPr>
            <a:spLocks noGrp="1"/>
          </p:cNvSpPr>
          <p:nvPr>
            <p:ph idx="1"/>
          </p:nvPr>
        </p:nvSpPr>
        <p:spPr>
          <a:xfrm>
            <a:off x="457200" y="1463040"/>
            <a:ext cx="8229600" cy="5242560"/>
          </a:xfrm>
        </p:spPr>
        <p:txBody>
          <a:bodyPr>
            <a:noAutofit/>
          </a:bodyPr>
          <a:lstStyle/>
          <a:p>
            <a:pPr>
              <a:spcBef>
                <a:spcPts val="0"/>
              </a:spcBef>
              <a:spcAft>
                <a:spcPts val="600"/>
              </a:spcAft>
              <a:buSzPct val="90000"/>
            </a:pPr>
            <a:r>
              <a:rPr lang="en-US" dirty="0" smtClean="0"/>
              <a:t>Traffic control required for all work that may affect traffic.</a:t>
            </a:r>
          </a:p>
          <a:p>
            <a:pPr lvl="2">
              <a:spcBef>
                <a:spcPts val="0"/>
              </a:spcBef>
              <a:spcAft>
                <a:spcPts val="600"/>
              </a:spcAft>
              <a:buClr>
                <a:schemeClr val="accent1">
                  <a:lumMod val="75000"/>
                </a:schemeClr>
              </a:buClr>
              <a:buSzPct val="90000"/>
            </a:pPr>
            <a:r>
              <a:rPr lang="en-US" sz="2400" dirty="0"/>
              <a:t>Govme.org for Traffic Control Handbook – requirements and guidance for traffic control plans.</a:t>
            </a:r>
          </a:p>
          <a:p>
            <a:pPr lvl="2">
              <a:spcBef>
                <a:spcPts val="0"/>
              </a:spcBef>
              <a:spcAft>
                <a:spcPts val="600"/>
              </a:spcAft>
              <a:buClr>
                <a:schemeClr val="accent1">
                  <a:lumMod val="75000"/>
                </a:schemeClr>
              </a:buClr>
              <a:buSzPct val="90000"/>
            </a:pPr>
            <a:r>
              <a:rPr lang="en-US" sz="2400" dirty="0"/>
              <a:t>May include street closures, lane closures, sidewalk closures.</a:t>
            </a:r>
          </a:p>
          <a:p>
            <a:pPr marL="342900" lvl="1" indent="-342900">
              <a:spcBef>
                <a:spcPts val="0"/>
              </a:spcBef>
              <a:spcAft>
                <a:spcPts val="600"/>
              </a:spcAft>
              <a:buClr>
                <a:schemeClr val="accent1">
                  <a:lumMod val="60000"/>
                  <a:lumOff val="40000"/>
                </a:schemeClr>
              </a:buClr>
              <a:buSzPct val="130000"/>
              <a:buFont typeface="Arial" panose="020B0604020202020204" pitchFamily="34" charset="0"/>
              <a:buChar char="•"/>
            </a:pPr>
            <a:r>
              <a:rPr lang="en-US" sz="2400" dirty="0"/>
              <a:t>Environmental Checklist </a:t>
            </a:r>
          </a:p>
          <a:p>
            <a:pPr lvl="2">
              <a:spcBef>
                <a:spcPts val="0"/>
              </a:spcBef>
              <a:spcAft>
                <a:spcPts val="600"/>
              </a:spcAft>
              <a:buClr>
                <a:schemeClr val="accent1">
                  <a:lumMod val="75000"/>
                </a:schemeClr>
              </a:buClr>
              <a:buSzPct val="90000"/>
            </a:pPr>
            <a:r>
              <a:rPr lang="en-US" sz="2400" dirty="0" smtClean="0"/>
              <a:t>Utility pipe greater than 12” in diameter</a:t>
            </a:r>
          </a:p>
          <a:p>
            <a:pPr lvl="2">
              <a:spcBef>
                <a:spcPts val="0"/>
              </a:spcBef>
              <a:spcAft>
                <a:spcPts val="600"/>
              </a:spcAft>
              <a:buClr>
                <a:schemeClr val="accent1">
                  <a:lumMod val="75000"/>
                </a:schemeClr>
              </a:buClr>
              <a:buSzPct val="90000"/>
            </a:pPr>
            <a:r>
              <a:rPr lang="en-US" sz="2400" dirty="0" smtClean="0"/>
              <a:t>Fill or excavation in excess of 500 cubic yards</a:t>
            </a:r>
          </a:p>
          <a:p>
            <a:pPr marL="342900" lvl="1" indent="-342900">
              <a:spcBef>
                <a:spcPts val="0"/>
              </a:spcBef>
              <a:spcAft>
                <a:spcPts val="600"/>
              </a:spcAft>
              <a:buClr>
                <a:schemeClr val="accent1">
                  <a:lumMod val="60000"/>
                  <a:lumOff val="40000"/>
                </a:schemeClr>
              </a:buClr>
              <a:buSzPct val="130000"/>
              <a:buFont typeface="Arial" panose="020B0604020202020204" pitchFamily="34" charset="0"/>
              <a:buChar char="•"/>
            </a:pPr>
            <a:r>
              <a:rPr lang="en-US" sz="2400" dirty="0"/>
              <a:t>Erosion Control</a:t>
            </a:r>
          </a:p>
          <a:p>
            <a:pPr lvl="2">
              <a:spcBef>
                <a:spcPts val="0"/>
              </a:spcBef>
              <a:spcAft>
                <a:spcPts val="600"/>
              </a:spcAft>
              <a:buClr>
                <a:schemeClr val="accent1">
                  <a:lumMod val="75000"/>
                </a:schemeClr>
              </a:buClr>
              <a:buSzPct val="90000"/>
            </a:pPr>
            <a:r>
              <a:rPr lang="en-US" sz="2400" dirty="0" smtClean="0"/>
              <a:t>Required for all projects.  Certain projects may require SWPPP or NPDES Construction Permit</a:t>
            </a:r>
          </a:p>
        </p:txBody>
      </p:sp>
    </p:spTree>
    <p:extLst>
      <p:ext uri="{BB962C8B-B14F-4D97-AF65-F5344CB8AC3E}">
        <p14:creationId xmlns:p14="http://schemas.microsoft.com/office/powerpoint/2010/main" val="2699015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5970</Words>
  <Application>Microsoft Office PowerPoint</Application>
  <PresentationFormat>On-screen Show (4:3)</PresentationFormat>
  <Paragraphs>891</Paragraphs>
  <Slides>106</Slides>
  <Notes>64</Notes>
  <HiddenSlides>0</HiddenSlides>
  <MMClips>1</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Breeze</vt:lpstr>
      <vt:lpstr>2016 City of Tacoma Right-of-Way Design Manual</vt:lpstr>
      <vt:lpstr>Chapter 1 – Introductions and General Requirements</vt:lpstr>
      <vt:lpstr>Questions…</vt:lpstr>
      <vt:lpstr>Chapter 8 – Pedestrian Facilities</vt:lpstr>
      <vt:lpstr>Chapter 8 - Pedestrian Facilities</vt:lpstr>
      <vt:lpstr>Chapter 8 - Pedestrian Facilities </vt:lpstr>
      <vt:lpstr>Chapter 8 - Pedestrian Facilities</vt:lpstr>
      <vt:lpstr>Chapter 8 - Pedestrian Facilities </vt:lpstr>
      <vt:lpstr>Questions…</vt:lpstr>
      <vt:lpstr>Chapter 2 – Right-of-Way/Site Permitting and Local Improvement Districts</vt:lpstr>
      <vt:lpstr>PowerPoint Presentation</vt:lpstr>
      <vt:lpstr>Chapter 3 – Site Development Permit and Right-of-Way Construction Plan Format</vt:lpstr>
      <vt:lpstr>Questions…</vt:lpstr>
      <vt:lpstr>Chapter 4 – Street Design</vt:lpstr>
      <vt:lpstr>Chapter 4 – Street Design Geometric Design</vt:lpstr>
      <vt:lpstr>Chapter 4 – Street Design Geometric Design</vt:lpstr>
      <vt:lpstr>Chapter 4 – Street Design Overview Comparison</vt:lpstr>
      <vt:lpstr>Street Typologies</vt:lpstr>
      <vt:lpstr>Chapter 4 Section 1.3 Green Stormwater Infrastructure</vt:lpstr>
      <vt:lpstr>Chapter 4 Section 1.3 Green Stormwater Infrastructure</vt:lpstr>
      <vt:lpstr>Preferred Green Stormwater Infrastructure Guide</vt:lpstr>
      <vt:lpstr>Access Overall Comparison</vt:lpstr>
      <vt:lpstr>Access Management</vt:lpstr>
      <vt:lpstr>Access Management (cont’d)</vt:lpstr>
      <vt:lpstr>Access Location &amp; Spacing</vt:lpstr>
      <vt:lpstr>Access Private Access-ways Comparison</vt:lpstr>
      <vt:lpstr>Access Dead-Ends / Turn-arounds</vt:lpstr>
      <vt:lpstr>Mobility Facilities Sidewalk, Amenity Zone and Buffer Widths</vt:lpstr>
      <vt:lpstr>Mobility Facilities Sidewalk, Amenity Zone and Buffer Widths</vt:lpstr>
      <vt:lpstr>Mobility Facilities Sidewalk, Amenity Zone and Buffer Widths</vt:lpstr>
      <vt:lpstr>Mobility Facilities Curb Ramps and Crosswalks</vt:lpstr>
      <vt:lpstr>Mobility Facilities Traffic Calming &amp; Intersection Treatments</vt:lpstr>
      <vt:lpstr>Mobility Facilities Traffic Calming &amp; Intersection Treatments (cont’d)</vt:lpstr>
      <vt:lpstr>Monumentation Section No Changes</vt:lpstr>
      <vt:lpstr>Street Amenities &amp; Add’l Design Features Amenity Zone</vt:lpstr>
      <vt:lpstr>Street Amenities &amp; Add’l Design Features Amenity Zone</vt:lpstr>
      <vt:lpstr>Street Amenities &amp; Add’l Design Features Walls</vt:lpstr>
      <vt:lpstr>Questions…</vt:lpstr>
      <vt:lpstr>Chapter 5 – Illumination</vt:lpstr>
      <vt:lpstr>Chapter 5 – Illumination</vt:lpstr>
      <vt:lpstr>Chapter 5 – Illumination</vt:lpstr>
      <vt:lpstr>Chapter 5 – Illumination</vt:lpstr>
      <vt:lpstr>Chapter 5 – Illumination</vt:lpstr>
      <vt:lpstr>Chapter 5 – Illumination</vt:lpstr>
      <vt:lpstr>Chapter 5 – Illumination</vt:lpstr>
      <vt:lpstr>Chapter 5 – Illumination</vt:lpstr>
      <vt:lpstr>Questions…</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Chapter 6 – Traffic Signalization</vt:lpstr>
      <vt:lpstr>Questions…</vt:lpstr>
      <vt:lpstr>Chapter 7 Channelization and Signing Overview Comparison</vt:lpstr>
      <vt:lpstr>Content Summary for Sections with Highlighted Aspects</vt:lpstr>
      <vt:lpstr>Crosswalk Installation/Marking Guidance</vt:lpstr>
      <vt:lpstr>Content Summary for Sections with Highlighted Aspects</vt:lpstr>
      <vt:lpstr>Content Summary for Sections  with Highlighted Aspects</vt:lpstr>
      <vt:lpstr>Questions…</vt:lpstr>
      <vt:lpstr>Chapter 8 – Pedestrian Facilities</vt:lpstr>
      <vt:lpstr>Chapter 8 - Pedestrian Facilities</vt:lpstr>
      <vt:lpstr>Chapter 8 - Pedestrian Facilities </vt:lpstr>
      <vt:lpstr>Chapter 8 - Pedestrian Facilities</vt:lpstr>
      <vt:lpstr>Chapter 8 - Pedestrian Facilities </vt:lpstr>
      <vt:lpstr>Questions…</vt:lpstr>
      <vt:lpstr>Chapter 9 – Tree and Vegetation Management</vt:lpstr>
      <vt:lpstr>Chapter 9 – Tree and Vegetation Management</vt:lpstr>
      <vt:lpstr>Chapter 9 – Tree and Vegetation Management</vt:lpstr>
      <vt:lpstr>Chapter 9 – Tree and Vegetation Management</vt:lpstr>
      <vt:lpstr>Chapter 9 – Tree and Vegetation Management</vt:lpstr>
      <vt:lpstr>Chapter 9 – Tree and Vegetation Management</vt:lpstr>
      <vt:lpstr>Chapter 9 – Tree and Vegetation Management</vt:lpstr>
      <vt:lpstr>Chapter 9 – Tree and Vegetation Management</vt:lpstr>
      <vt:lpstr>Chapter 9 – Tree and Vegetation Management</vt:lpstr>
      <vt:lpstr>Questions…</vt:lpstr>
      <vt:lpstr>Chapter 10 – Shared Use Paths</vt:lpstr>
      <vt:lpstr>Questions…</vt:lpstr>
      <vt:lpstr>Chapter 11 – Stormwater and Wastewater Sewer Design</vt:lpstr>
      <vt:lpstr>Chapter 11 – Stormwater and Wastewater Sewer Design</vt:lpstr>
      <vt:lpstr>Chapter 11 – Stormwater and Wastewater Sewer Design</vt:lpstr>
      <vt:lpstr>Chapter 11 – Stormwater and Wastewater Sewer Design</vt:lpstr>
      <vt:lpstr>Chapter 11 – Stormwater and Wastewater Sewer Design</vt:lpstr>
      <vt:lpstr>Chapter 11 – Stormwater and Wastewater Sewer Design</vt:lpstr>
      <vt:lpstr>PowerPoint Presentation</vt:lpstr>
      <vt:lpstr>Chapter 11 – Stormwater and Wastewater Sewer Design</vt:lpstr>
      <vt:lpstr>Chapter 11 – Stormwater and Wastewater Sewer Design</vt:lpstr>
      <vt:lpstr>Chapter 11 – Stormwater and Wastewater Sewer Design</vt:lpstr>
      <vt:lpstr>Questions…</vt:lpstr>
      <vt:lpstr>Chapter 12– Water Plans</vt:lpstr>
      <vt:lpstr>Questions…</vt:lpstr>
      <vt:lpstr>Chapter 13 – Construction Related Permits and Easements</vt:lpstr>
      <vt:lpstr>Chapter 13 – Construction Related Permits and Easements</vt:lpstr>
      <vt:lpstr>Chapter 13 – Construction Related Permits and Easements</vt:lpstr>
      <vt:lpstr>Questions…</vt:lpstr>
      <vt:lpstr>Side Sewer and Sanitary Sewer Availability Manual </vt:lpstr>
      <vt:lpstr>Side Sewer and Sanitary Sewer Availability Manual </vt:lpstr>
      <vt:lpstr>Side Sewer and Sanitary Sewer Availability Manual </vt:lpstr>
      <vt:lpstr>Side Sewer and Sanitary Sewer Availability Manual </vt:lpstr>
      <vt:lpstr>Questions…</vt:lpstr>
      <vt:lpstr>City of Tacoma Right-of-Way Design Manual</vt:lpstr>
    </vt:vector>
  </TitlesOfParts>
  <Company>City of Tacoma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Kidd</dc:creator>
  <cp:lastModifiedBy>Trohimovich, Merita</cp:lastModifiedBy>
  <cp:revision>117</cp:revision>
  <cp:lastPrinted>2015-12-14T20:23:22Z</cp:lastPrinted>
  <dcterms:created xsi:type="dcterms:W3CDTF">2015-11-06T16:40:23Z</dcterms:created>
  <dcterms:modified xsi:type="dcterms:W3CDTF">2016-01-07T16:17:45Z</dcterms:modified>
</cp:coreProperties>
</file>